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 id="2147484068" r:id="rId4"/>
    <p:sldMasterId id="2147484072" r:id="rId5"/>
  </p:sldMasterIdLst>
  <p:notesMasterIdLst>
    <p:notesMasterId r:id="rId121"/>
  </p:notesMasterIdLst>
  <p:handoutMasterIdLst>
    <p:handoutMasterId r:id="rId122"/>
  </p:handoutMasterIdLst>
  <p:sldIdLst>
    <p:sldId id="256" r:id="rId6"/>
    <p:sldId id="257" r:id="rId7"/>
    <p:sldId id="258" r:id="rId8"/>
    <p:sldId id="266" r:id="rId9"/>
    <p:sldId id="267" r:id="rId10"/>
    <p:sldId id="268" r:id="rId11"/>
    <p:sldId id="271" r:id="rId12"/>
    <p:sldId id="272" r:id="rId13"/>
    <p:sldId id="274" r:id="rId14"/>
    <p:sldId id="275" r:id="rId15"/>
    <p:sldId id="276" r:id="rId16"/>
    <p:sldId id="277" r:id="rId17"/>
    <p:sldId id="281" r:id="rId18"/>
    <p:sldId id="279" r:id="rId19"/>
    <p:sldId id="280" r:id="rId20"/>
    <p:sldId id="290" r:id="rId21"/>
    <p:sldId id="282" r:id="rId22"/>
    <p:sldId id="283" r:id="rId23"/>
    <p:sldId id="285" r:id="rId24"/>
    <p:sldId id="284" r:id="rId25"/>
    <p:sldId id="286" r:id="rId26"/>
    <p:sldId id="287" r:id="rId27"/>
    <p:sldId id="288" r:id="rId28"/>
    <p:sldId id="289" r:id="rId29"/>
    <p:sldId id="273" r:id="rId30"/>
    <p:sldId id="292" r:id="rId31"/>
    <p:sldId id="293" r:id="rId32"/>
    <p:sldId id="294" r:id="rId33"/>
    <p:sldId id="295" r:id="rId34"/>
    <p:sldId id="296" r:id="rId35"/>
    <p:sldId id="297" r:id="rId36"/>
    <p:sldId id="298" r:id="rId37"/>
    <p:sldId id="299" r:id="rId38"/>
    <p:sldId id="300" r:id="rId39"/>
    <p:sldId id="301"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8" r:id="rId57"/>
    <p:sldId id="373" r:id="rId58"/>
    <p:sldId id="374" r:id="rId59"/>
    <p:sldId id="375" r:id="rId60"/>
    <p:sldId id="376" r:id="rId61"/>
    <p:sldId id="377" r:id="rId62"/>
    <p:sldId id="264" r:id="rId63"/>
    <p:sldId id="260" r:id="rId64"/>
    <p:sldId id="263" r:id="rId65"/>
    <p:sldId id="262" r:id="rId66"/>
    <p:sldId id="307" r:id="rId67"/>
    <p:sldId id="302" r:id="rId68"/>
    <p:sldId id="304" r:id="rId69"/>
    <p:sldId id="306" r:id="rId70"/>
    <p:sldId id="308" r:id="rId71"/>
    <p:sldId id="309" r:id="rId72"/>
    <p:sldId id="310" r:id="rId73"/>
    <p:sldId id="311" r:id="rId74"/>
    <p:sldId id="312" r:id="rId75"/>
    <p:sldId id="314" r:id="rId76"/>
    <p:sldId id="315" r:id="rId77"/>
    <p:sldId id="316" r:id="rId78"/>
    <p:sldId id="317" r:id="rId79"/>
    <p:sldId id="319" r:id="rId80"/>
    <p:sldId id="318"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82" r:id="rId95"/>
    <p:sldId id="334" r:id="rId96"/>
    <p:sldId id="335" r:id="rId97"/>
    <p:sldId id="336" r:id="rId98"/>
    <p:sldId id="379" r:id="rId99"/>
    <p:sldId id="380" r:id="rId100"/>
    <p:sldId id="381" r:id="rId101"/>
    <p:sldId id="383" r:id="rId102"/>
    <p:sldId id="337" r:id="rId103"/>
    <p:sldId id="339" r:id="rId104"/>
    <p:sldId id="340" r:id="rId105"/>
    <p:sldId id="344" r:id="rId106"/>
    <p:sldId id="345" r:id="rId107"/>
    <p:sldId id="346" r:id="rId108"/>
    <p:sldId id="341" r:id="rId109"/>
    <p:sldId id="342" r:id="rId110"/>
    <p:sldId id="347" r:id="rId111"/>
    <p:sldId id="348" r:id="rId112"/>
    <p:sldId id="349" r:id="rId113"/>
    <p:sldId id="350" r:id="rId114"/>
    <p:sldId id="351" r:id="rId115"/>
    <p:sldId id="352" r:id="rId116"/>
    <p:sldId id="353" r:id="rId117"/>
    <p:sldId id="354" r:id="rId118"/>
    <p:sldId id="355" r:id="rId119"/>
    <p:sldId id="356" r:id="rId120"/>
  </p:sldIdLst>
  <p:sldSz cx="24384000" cy="13716000"/>
  <p:notesSz cx="6797675" cy="9926638"/>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Table of contents"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2. JavaScript ecosystem tools" id="{DF5A8686-9B4B-43A9-8719-6CEE4EC83D27}">
          <p14:sldIdLst>
            <p14:sldId id="357"/>
            <p14:sldId id="358"/>
            <p14:sldId id="359"/>
            <p14:sldId id="360"/>
            <p14:sldId id="361"/>
            <p14:sldId id="362"/>
            <p14:sldId id="363"/>
            <p14:sldId id="364"/>
            <p14:sldId id="365"/>
            <p14:sldId id="366"/>
            <p14:sldId id="367"/>
            <p14:sldId id="368"/>
            <p14:sldId id="369"/>
            <p14:sldId id="370"/>
            <p14:sldId id="371"/>
            <p14:sldId id="372"/>
            <p14:sldId id="378"/>
            <p14:sldId id="373"/>
            <p14:sldId id="374"/>
            <p14:sldId id="375"/>
            <p14:sldId id="376"/>
            <p14:sldId id="377"/>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82"/>
            <p14:sldId id="334"/>
            <p14:sldId id="335"/>
            <p14:sldId id="336"/>
            <p14:sldId id="379"/>
            <p14:sldId id="380"/>
            <p14:sldId id="381"/>
            <p14:sldId id="383"/>
          </p14:sldIdLst>
        </p14:section>
        <p14:section name="App state management with Redux" id="{A3E6A05D-2978-4F55-861D-F3B8770F2F5B}">
          <p14:sldIdLst>
            <p14:sldId id="337"/>
            <p14:sldId id="339"/>
            <p14:sldId id="340"/>
            <p14:sldId id="344"/>
            <p14:sldId id="345"/>
            <p14:sldId id="346"/>
            <p14:sldId id="341"/>
            <p14:sldId id="342"/>
            <p14:sldId id="347"/>
            <p14:sldId id="348"/>
            <p14:sldId id="349"/>
            <p14:sldId id="350"/>
            <p14:sldId id="351"/>
            <p14:sldId id="352"/>
            <p14:sldId id="353"/>
            <p14:sldId id="354"/>
            <p14:sldId id="355"/>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D36"/>
    <a:srgbClr val="302E2A"/>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28" autoAdjust="0"/>
  </p:normalViewPr>
  <p:slideViewPr>
    <p:cSldViewPr snapToGrid="0">
      <p:cViewPr varScale="1">
        <p:scale>
          <a:sx n="32" d="100"/>
          <a:sy n="32" d="100"/>
        </p:scale>
        <p:origin x="97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04160C2E-B467-B348-AE71-715FA9F49D25}" type="presOf" srcId="{B363E54C-FEEB-364C-B088-5E2C4BC8AF2D}" destId="{3C544410-0868-8442-8659-77115A0D24C0}"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3214624E-DACC-F449-B061-EB2FF1B0CCA0}" type="presOf" srcId="{7B3B93E7-8C7B-0541-A8FF-DDEDB568B535}" destId="{B7D55DFC-77C2-7F4C-9B0D-B325A4A3007A}"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E7C84C86-6057-294E-A0BC-98B17418DAC6}" type="presOf" srcId="{DDC8EED2-226A-3640-A531-0987EEF4F7BC}" destId="{A83A698F-A4DB-2C42-B1CD-86D290496EE2}" srcOrd="1" destOrd="0" presId="urn:microsoft.com/office/officeart/2005/8/layout/pyramid1"/>
    <dgm:cxn modelId="{F142A8AF-D0E8-E845-AFC7-8AF5E7F74222}" type="presOf" srcId="{DDC8EED2-226A-3640-A531-0987EEF4F7BC}" destId="{2E23628B-8FFB-F740-A0B1-CBF472BA6FE5}"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C4EA8F0A-97E6-4AEF-9401-1DB27D46EC7F}" type="presOf" srcId="{B363E54C-FEEB-364C-B088-5E2C4BC8AF2D}" destId="{3C544410-0868-8442-8659-77115A0D24C0}" srcOrd="0" destOrd="0" presId="urn:microsoft.com/office/officeart/2005/8/layout/pyramid1"/>
    <dgm:cxn modelId="{B22C4D1E-861A-48F4-869E-CEB9A31C7592}" type="presOf" srcId="{D49B1888-34C6-1745-B1BC-93104A42275E}" destId="{29FB89C4-9060-B244-89CC-D981DA50B324}"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28B15B6B-5D28-4687-B3E7-14AB023B9555}" type="presOf" srcId="{DDC8EED2-226A-3640-A531-0987EEF4F7BC}" destId="{A83A698F-A4DB-2C42-B1CD-86D290496EE2}" srcOrd="1" destOrd="0" presId="urn:microsoft.com/office/officeart/2005/8/layout/pyramid1"/>
    <dgm:cxn modelId="{4AFC1A77-A3E8-41BA-B773-0F71848572CD}" type="presOf" srcId="{B363E54C-FEEB-364C-B088-5E2C4BC8AF2D}" destId="{207C59E1-3EA9-D842-9B29-1385CAF00415}" srcOrd="1"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9DEDE183-573C-454C-981A-27EF6D1626B3}" srcId="{7B3B93E7-8C7B-0541-A8FF-DDEDB568B535}" destId="{DDC8EED2-226A-3640-A531-0987EEF4F7BC}" srcOrd="0" destOrd="0" parTransId="{E6D4D594-5FEE-1849-BC48-61511E97F5CD}" sibTransId="{CEDC2CCC-CFAC-1C4A-9744-E6AD0834920B}"/>
    <dgm:cxn modelId="{391A5786-4D8A-421A-A2B4-DF0E6A57455E}" type="presOf" srcId="{DDC8EED2-226A-3640-A531-0987EEF4F7BC}" destId="{2E23628B-8FFB-F740-A0B1-CBF472BA6FE5}" srcOrd="0" destOrd="0" presId="urn:microsoft.com/office/officeart/2005/8/layout/pyramid1"/>
    <dgm:cxn modelId="{FB596290-DD71-469C-8B22-D01A19CBFCF9}" type="presOf" srcId="{7B3B93E7-8C7B-0541-A8FF-DDEDB568B535}" destId="{B7D55DFC-77C2-7F4C-9B0D-B325A4A3007A}" srcOrd="0" destOrd="0" presId="urn:microsoft.com/office/officeart/2005/8/layout/pyramid1"/>
    <dgm:cxn modelId="{F2B115BC-CC76-41C1-A831-E0001076BD2C}" type="presOf" srcId="{D49B1888-34C6-1745-B1BC-93104A42275E}" destId="{E1EE32A0-A3F2-0042-B3D0-47747274E7E8}" srcOrd="1" destOrd="0" presId="urn:microsoft.com/office/officeart/2005/8/layout/pyramid1"/>
    <dgm:cxn modelId="{BCBCB0B3-AB61-44C3-8EBF-086FDF41998B}" type="presParOf" srcId="{B7D55DFC-77C2-7F4C-9B0D-B325A4A3007A}" destId="{167A67B4-67EF-1E4C-A79F-5B16BF3AE1DD}" srcOrd="0" destOrd="0" presId="urn:microsoft.com/office/officeart/2005/8/layout/pyramid1"/>
    <dgm:cxn modelId="{A4143FFE-4CBC-467E-9137-AE1C9CF5531D}" type="presParOf" srcId="{167A67B4-67EF-1E4C-A79F-5B16BF3AE1DD}" destId="{2E23628B-8FFB-F740-A0B1-CBF472BA6FE5}" srcOrd="0" destOrd="0" presId="urn:microsoft.com/office/officeart/2005/8/layout/pyramid1"/>
    <dgm:cxn modelId="{A06C1A75-64BC-4254-AEF2-FBC99A9A8EA4}" type="presParOf" srcId="{167A67B4-67EF-1E4C-A79F-5B16BF3AE1DD}" destId="{A83A698F-A4DB-2C42-B1CD-86D290496EE2}" srcOrd="1" destOrd="0" presId="urn:microsoft.com/office/officeart/2005/8/layout/pyramid1"/>
    <dgm:cxn modelId="{A40640B3-3CC9-4B9B-8FFA-6B898DC676FB}" type="presParOf" srcId="{B7D55DFC-77C2-7F4C-9B0D-B325A4A3007A}" destId="{FF2699F3-383C-A74D-A8A0-0FF75ADCD5C4}" srcOrd="1" destOrd="0" presId="urn:microsoft.com/office/officeart/2005/8/layout/pyramid1"/>
    <dgm:cxn modelId="{7A5E20F2-6361-45CC-A300-0C0AB464F4B1}" type="presParOf" srcId="{FF2699F3-383C-A74D-A8A0-0FF75ADCD5C4}" destId="{29FB89C4-9060-B244-89CC-D981DA50B324}" srcOrd="0" destOrd="0" presId="urn:microsoft.com/office/officeart/2005/8/layout/pyramid1"/>
    <dgm:cxn modelId="{D1D55603-8ADD-4C97-9406-945A1CF7C3C4}" type="presParOf" srcId="{FF2699F3-383C-A74D-A8A0-0FF75ADCD5C4}" destId="{E1EE32A0-A3F2-0042-B3D0-47747274E7E8}" srcOrd="1" destOrd="0" presId="urn:microsoft.com/office/officeart/2005/8/layout/pyramid1"/>
    <dgm:cxn modelId="{FFA7BDB6-1D14-4B86-AB2D-8A10D73496D5}" type="presParOf" srcId="{B7D55DFC-77C2-7F4C-9B0D-B325A4A3007A}" destId="{CE337E0C-1E15-944E-9F70-6447C1011BC9}" srcOrd="2" destOrd="0" presId="urn:microsoft.com/office/officeart/2005/8/layout/pyramid1"/>
    <dgm:cxn modelId="{395CC6A6-5362-48E6-B00D-0C0BFD15EE98}" type="presParOf" srcId="{CE337E0C-1E15-944E-9F70-6447C1011BC9}" destId="{3C544410-0868-8442-8659-77115A0D24C0}" srcOrd="0" destOrd="0" presId="urn:microsoft.com/office/officeart/2005/8/layout/pyramid1"/>
    <dgm:cxn modelId="{2DF52969-8185-43D8-BF83-CB8C8D0F2B34}"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AA6CE853-7878-4F17-83EB-217B65F43DA0}" type="datetimeFigureOut">
              <a:rPr lang="pl-PL" smtClean="0"/>
              <a:t>2018-10-26</a:t>
            </a:fld>
            <a:endParaRPr lang="pl-PL"/>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B633ACD-E4BE-4C88-8CE2-BC7F07BA4321}" type="slidenum">
              <a:rPr lang="pl-PL" smtClean="0"/>
              <a:t>‹#›</a:t>
            </a:fld>
            <a:endParaRPr lang="pl-PL"/>
          </a:p>
        </p:txBody>
      </p:sp>
    </p:spTree>
    <p:extLst>
      <p:ext uri="{BB962C8B-B14F-4D97-AF65-F5344CB8AC3E}">
        <p14:creationId xmlns:p14="http://schemas.microsoft.com/office/powerpoint/2010/main" val="2821617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2853777C-203F-4A3D-AEC1-F88161514E0F}" type="datetimeFigureOut">
              <a:rPr lang="pl-PL" smtClean="0"/>
              <a:t>2018-10-26</a:t>
            </a:fld>
            <a:endParaRPr lang="pl-P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1</a:t>
            </a:fld>
            <a:endParaRPr lang="pl-PL"/>
          </a:p>
        </p:txBody>
      </p:sp>
    </p:spTree>
    <p:extLst>
      <p:ext uri="{BB962C8B-B14F-4D97-AF65-F5344CB8AC3E}">
        <p14:creationId xmlns:p14="http://schemas.microsoft.com/office/powerpoint/2010/main" val="88664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co to wszystko pozwala?</a:t>
            </a:r>
          </a:p>
          <a:p>
            <a:pPr marL="171450" indent="-171450">
              <a:buFontTx/>
              <a:buChar char="-"/>
            </a:pPr>
            <a:r>
              <a:rPr lang="pl-PL" dirty="0"/>
              <a:t>Na</a:t>
            </a:r>
            <a:r>
              <a:rPr lang="pl-PL" baseline="0" dirty="0"/>
              <a:t> bardzo prostą serializację i odtworzenie stanu – wystarczy zserializować store’a</a:t>
            </a:r>
          </a:p>
          <a:p>
            <a:pPr marL="171450" indent="-171450">
              <a:buFontTx/>
              <a:buChar char="-"/>
            </a:pPr>
            <a:r>
              <a:rPr lang="pl-PL" baseline="0" dirty="0"/>
              <a:t>Na time-traveling – wiedząc jakie akcje powodują jakie zmiany stanu i że są one pure możemy na podstawie historii akcji odtworzyć poprzedni stan</a:t>
            </a:r>
          </a:p>
          <a:p>
            <a:pPr marL="171450" indent="-171450">
              <a:buFontTx/>
              <a:buChar char="-"/>
            </a:pPr>
            <a:r>
              <a:rPr lang="pl-PL" baseline="0" dirty="0"/>
              <a:t>Bardzo ułatwia debugowanie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100</a:t>
            </a:fld>
            <a:endParaRPr lang="pl-PL"/>
          </a:p>
        </p:txBody>
      </p:sp>
    </p:spTree>
    <p:extLst>
      <p:ext uri="{BB962C8B-B14F-4D97-AF65-F5344CB8AC3E}">
        <p14:creationId xmlns:p14="http://schemas.microsoft.com/office/powerpoint/2010/main" val="32642336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101</a:t>
            </a:fld>
            <a:endParaRPr lang="pl-PL"/>
          </a:p>
        </p:txBody>
      </p:sp>
    </p:spTree>
    <p:extLst>
      <p:ext uri="{BB962C8B-B14F-4D97-AF65-F5344CB8AC3E}">
        <p14:creationId xmlns:p14="http://schemas.microsoft.com/office/powerpoint/2010/main" val="2755138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102</a:t>
            </a:fld>
            <a:endParaRPr lang="pl-PL"/>
          </a:p>
        </p:txBody>
      </p:sp>
    </p:spTree>
    <p:extLst>
      <p:ext uri="{BB962C8B-B14F-4D97-AF65-F5344CB8AC3E}">
        <p14:creationId xmlns:p14="http://schemas.microsoft.com/office/powerpoint/2010/main" val="3907687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103</a:t>
            </a:fld>
            <a:endParaRPr lang="pl-PL"/>
          </a:p>
        </p:txBody>
      </p:sp>
    </p:spTree>
    <p:extLst>
      <p:ext uri="{BB962C8B-B14F-4D97-AF65-F5344CB8AC3E}">
        <p14:creationId xmlns:p14="http://schemas.microsoft.com/office/powerpoint/2010/main" val="25327126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104</a:t>
            </a:fld>
            <a:endParaRPr lang="pl-PL"/>
          </a:p>
        </p:txBody>
      </p:sp>
    </p:spTree>
    <p:extLst>
      <p:ext uri="{BB962C8B-B14F-4D97-AF65-F5344CB8AC3E}">
        <p14:creationId xmlns:p14="http://schemas.microsoft.com/office/powerpoint/2010/main" val="622259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Ciekawa</a:t>
            </a:r>
            <a:r>
              <a:rPr lang="en-US" baseline="0" dirty="0"/>
              <a:t> </a:t>
            </a:r>
            <a:r>
              <a:rPr lang="en-US" baseline="0" dirty="0" err="1"/>
              <a:t>koncepcja</a:t>
            </a:r>
            <a:r>
              <a:rPr lang="en-US" dirty="0"/>
              <a:t>, ale </a:t>
            </a:r>
            <a:r>
              <a:rPr lang="en-US" dirty="0" err="1"/>
              <a:t>poza</a:t>
            </a:r>
            <a:r>
              <a:rPr lang="en-US" baseline="0" dirty="0"/>
              <a:t> </a:t>
            </a:r>
            <a:r>
              <a:rPr lang="en-US" baseline="0" dirty="0" err="1"/>
              <a:t>reuzywalnoscia</a:t>
            </a:r>
            <a:r>
              <a:rPr lang="en-US" baseline="0" dirty="0"/>
              <a:t> </a:t>
            </a:r>
            <a:r>
              <a:rPr lang="en-US" baseline="0" dirty="0" err="1"/>
              <a:t>komponentow</a:t>
            </a:r>
            <a:r>
              <a:rPr lang="en-US" baseline="0" dirty="0"/>
              <a:t> </a:t>
            </a:r>
            <a:r>
              <a:rPr lang="en-US" baseline="0" dirty="0" err="1"/>
              <a:t>i</a:t>
            </a:r>
            <a:r>
              <a:rPr lang="en-US" baseline="0" dirty="0"/>
              <a:t> </a:t>
            </a:r>
            <a:r>
              <a:rPr lang="en-US" baseline="0" dirty="0" err="1"/>
              <a:t>latwiejszym</a:t>
            </a:r>
            <a:r>
              <a:rPr lang="en-US" baseline="0" dirty="0"/>
              <a:t> ich </a:t>
            </a:r>
            <a:r>
              <a:rPr lang="en-US" baseline="0" dirty="0" err="1"/>
              <a:t>testowaniem</a:t>
            </a:r>
            <a:r>
              <a:rPr lang="en-US" baseline="0" dirty="0"/>
              <a:t> </a:t>
            </a:r>
            <a:r>
              <a:rPr lang="en-US" baseline="0" dirty="0" err="1"/>
              <a:t>nie</a:t>
            </a:r>
            <a:r>
              <a:rPr lang="en-US" baseline="0" dirty="0"/>
              <a:t> ma </a:t>
            </a:r>
            <a:r>
              <a:rPr lang="en-US" baseline="0" dirty="0" err="1"/>
              <a:t>szczegolnie</a:t>
            </a:r>
            <a:r>
              <a:rPr lang="en-US" baseline="0" dirty="0"/>
              <a:t> </a:t>
            </a:r>
            <a:r>
              <a:rPr lang="en-US" baseline="0" dirty="0" err="1"/>
              <a:t>duzych</a:t>
            </a:r>
            <a:r>
              <a:rPr lang="en-US" baseline="0" dirty="0"/>
              <a:t> </a:t>
            </a:r>
            <a:r>
              <a:rPr lang="en-US" baseline="0" dirty="0" err="1"/>
              <a:t>benefitow</a:t>
            </a:r>
            <a:br>
              <a:rPr lang="pl-PL" dirty="0"/>
            </a:b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105</a:t>
            </a:fld>
            <a:endParaRPr lang="pl-PL"/>
          </a:p>
        </p:txBody>
      </p:sp>
    </p:spTree>
    <p:extLst>
      <p:ext uri="{BB962C8B-B14F-4D97-AF65-F5344CB8AC3E}">
        <p14:creationId xmlns:p14="http://schemas.microsoft.com/office/powerpoint/2010/main" val="1497639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106</a:t>
            </a:fld>
            <a:endParaRPr lang="pl-PL"/>
          </a:p>
        </p:txBody>
      </p:sp>
    </p:spTree>
    <p:extLst>
      <p:ext uri="{BB962C8B-B14F-4D97-AF65-F5344CB8AC3E}">
        <p14:creationId xmlns:p14="http://schemas.microsoft.com/office/powerpoint/2010/main" val="8888594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107</a:t>
            </a:fld>
            <a:endParaRPr lang="pl-PL"/>
          </a:p>
        </p:txBody>
      </p:sp>
    </p:spTree>
    <p:extLst>
      <p:ext uri="{BB962C8B-B14F-4D97-AF65-F5344CB8AC3E}">
        <p14:creationId xmlns:p14="http://schemas.microsoft.com/office/powerpoint/2010/main" val="2821700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Thunk</a:t>
            </a:r>
            <a:r>
              <a:rPr lang="en-US" dirty="0"/>
              <a:t> – </a:t>
            </a:r>
            <a:r>
              <a:rPr lang="en-US" dirty="0" err="1"/>
              <a:t>funkcja</a:t>
            </a:r>
            <a:r>
              <a:rPr lang="en-US" baseline="0" dirty="0"/>
              <a:t> </a:t>
            </a:r>
            <a:r>
              <a:rPr lang="en-US" baseline="0" dirty="0" err="1"/>
              <a:t>uzywana</a:t>
            </a:r>
            <a:r>
              <a:rPr lang="en-US" baseline="0" dirty="0"/>
              <a:t> </a:t>
            </a:r>
            <a:r>
              <a:rPr lang="en-US" baseline="0" dirty="0" err="1"/>
              <a:t>zeby</a:t>
            </a:r>
            <a:r>
              <a:rPr lang="en-US" baseline="0" dirty="0"/>
              <a:t> </a:t>
            </a:r>
            <a:r>
              <a:rPr lang="en-US" baseline="0" dirty="0" err="1"/>
              <a:t>wstrzyknac</a:t>
            </a:r>
            <a:r>
              <a:rPr lang="en-US" baseline="0" dirty="0"/>
              <a:t> </a:t>
            </a:r>
            <a:r>
              <a:rPr lang="en-US" baseline="0" dirty="0" err="1"/>
              <a:t>dodatkowe</a:t>
            </a:r>
            <a:r>
              <a:rPr lang="en-US" baseline="0" dirty="0"/>
              <a:t> </a:t>
            </a:r>
            <a:r>
              <a:rPr lang="en-US" baseline="0" dirty="0" err="1"/>
              <a:t>przetwarzanie</a:t>
            </a:r>
            <a:r>
              <a:rPr lang="en-US" baseline="0" dirty="0"/>
              <a:t> w </a:t>
            </a:r>
            <a:r>
              <a:rPr lang="en-US" baseline="0" dirty="0" err="1"/>
              <a:t>inna</a:t>
            </a:r>
            <a:r>
              <a:rPr lang="en-US" baseline="0" dirty="0"/>
              <a:t> </a:t>
            </a:r>
            <a:r>
              <a:rPr lang="en-US" baseline="0" dirty="0" err="1"/>
              <a:t>funkcje</a:t>
            </a:r>
            <a:r>
              <a:rPr lang="en-US" baseline="0" dirty="0"/>
              <a:t>; </a:t>
            </a:r>
            <a:r>
              <a:rPr lang="en-US" baseline="0" dirty="0" err="1"/>
              <a:t>glownie</a:t>
            </a:r>
            <a:r>
              <a:rPr lang="en-US" baseline="0" dirty="0"/>
              <a:t> </a:t>
            </a:r>
            <a:r>
              <a:rPr lang="en-US" baseline="0" dirty="0" err="1"/>
              <a:t>uzywane</a:t>
            </a:r>
            <a:r>
              <a:rPr lang="en-US" baseline="0" dirty="0"/>
              <a:t> </a:t>
            </a:r>
            <a:r>
              <a:rPr lang="en-US" baseline="0" dirty="0" err="1"/>
              <a:t>aby</a:t>
            </a:r>
            <a:r>
              <a:rPr lang="en-US" baseline="0" dirty="0"/>
              <a:t> </a:t>
            </a:r>
            <a:r>
              <a:rPr lang="en-US" baseline="0" dirty="0" err="1"/>
              <a:t>odlozyc</a:t>
            </a:r>
            <a:r>
              <a:rPr lang="en-US" baseline="0" dirty="0"/>
              <a:t> </a:t>
            </a:r>
            <a:r>
              <a:rPr lang="en-US" baseline="0" dirty="0" err="1"/>
              <a:t>wykonanie</a:t>
            </a:r>
            <a:r>
              <a:rPr lang="en-US" baseline="0" dirty="0"/>
              <a:t> </a:t>
            </a:r>
            <a:r>
              <a:rPr lang="en-US" baseline="0" dirty="0" err="1"/>
              <a:t>funkcji</a:t>
            </a:r>
            <a:r>
              <a:rPr lang="en-US" baseline="0" dirty="0"/>
              <a:t> </a:t>
            </a:r>
            <a:r>
              <a:rPr lang="en-US" baseline="0" dirty="0" err="1"/>
              <a:t>na</a:t>
            </a:r>
            <a:r>
              <a:rPr lang="en-US" baseline="0" dirty="0"/>
              <a:t> </a:t>
            </a:r>
            <a:r>
              <a:rPr lang="en-US" baseline="0" dirty="0" err="1"/>
              <a:t>odpowiedni</a:t>
            </a:r>
            <a:r>
              <a:rPr lang="en-US" baseline="0" dirty="0"/>
              <a:t> moment (</a:t>
            </a:r>
            <a:r>
              <a:rPr lang="en-US" baseline="0" dirty="0" err="1"/>
              <a:t>dopiero</a:t>
            </a:r>
            <a:r>
              <a:rPr lang="en-US" baseline="0" dirty="0"/>
              <a:t>, </a:t>
            </a:r>
            <a:r>
              <a:rPr lang="en-US" baseline="0" dirty="0" err="1"/>
              <a:t>kiedy</a:t>
            </a:r>
            <a:r>
              <a:rPr lang="en-US" baseline="0" dirty="0"/>
              <a:t> </a:t>
            </a:r>
            <a:r>
              <a:rPr lang="en-US" baseline="0" dirty="0" err="1"/>
              <a:t>potrzeba</a:t>
            </a:r>
            <a:r>
              <a:rPr lang="en-US" baseline="0" dirty="0"/>
              <a:t>)</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108</a:t>
            </a:fld>
            <a:endParaRPr lang="pl-PL"/>
          </a:p>
        </p:txBody>
      </p:sp>
    </p:spTree>
    <p:extLst>
      <p:ext uri="{BB962C8B-B14F-4D97-AF65-F5344CB8AC3E}">
        <p14:creationId xmlns:p14="http://schemas.microsoft.com/office/powerpoint/2010/main" val="3582061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a:t>
            </a:r>
            <a:r>
              <a:rPr lang="en-US" baseline="0" dirty="0"/>
              <a:t> – </a:t>
            </a:r>
            <a:r>
              <a:rPr lang="en-US" baseline="0" dirty="0" err="1"/>
              <a:t>wykonuje</a:t>
            </a:r>
            <a:r>
              <a:rPr lang="en-US" baseline="0" dirty="0"/>
              <a:t> </a:t>
            </a:r>
            <a:r>
              <a:rPr lang="en-US" baseline="0" dirty="0" err="1"/>
              <a:t>dodatkowe</a:t>
            </a:r>
            <a:r>
              <a:rPr lang="en-US" baseline="0" dirty="0"/>
              <a:t> </a:t>
            </a:r>
            <a:r>
              <a:rPr lang="en-US" baseline="0" dirty="0" err="1"/>
              <a:t>akcje</a:t>
            </a:r>
            <a:r>
              <a:rPr lang="en-US" baseline="0" dirty="0"/>
              <a:t> </a:t>
            </a:r>
            <a:r>
              <a:rPr lang="en-US" baseline="0" dirty="0" err="1"/>
              <a:t>bezposrednio</a:t>
            </a:r>
            <a:r>
              <a:rPr lang="en-US" baseline="0" dirty="0"/>
              <a:t> </a:t>
            </a:r>
            <a:r>
              <a:rPr lang="en-US" baseline="0" dirty="0" err="1"/>
              <a:t>przed</a:t>
            </a:r>
            <a:r>
              <a:rPr lang="en-US" baseline="0" dirty="0"/>
              <a:t> </a:t>
            </a:r>
            <a:r>
              <a:rPr lang="en-US" baseline="0" dirty="0" err="1"/>
              <a:t>i</a:t>
            </a:r>
            <a:r>
              <a:rPr lang="en-US" baseline="0" dirty="0"/>
              <a:t> </a:t>
            </a:r>
            <a:r>
              <a:rPr lang="en-US" baseline="0" dirty="0" err="1"/>
              <a:t>po</a:t>
            </a:r>
            <a:r>
              <a:rPr lang="en-US" baseline="0" dirty="0"/>
              <a:t> </a:t>
            </a:r>
            <a:r>
              <a:rPr lang="en-US" baseline="0" dirty="0" err="1"/>
              <a:t>wykonaniu</a:t>
            </a:r>
            <a:r>
              <a:rPr lang="en-US" baseline="0" dirty="0"/>
              <a:t> KAZDEJ </a:t>
            </a:r>
            <a:r>
              <a:rPr lang="en-US" baseline="0" dirty="0" err="1"/>
              <a:t>akcji</a:t>
            </a:r>
            <a:r>
              <a:rPr lang="en-US" baseline="0" dirty="0"/>
              <a:t>. </a:t>
            </a:r>
            <a:r>
              <a:rPr lang="en-US" baseline="0" dirty="0" err="1"/>
              <a:t>Przydatne</a:t>
            </a:r>
            <a:r>
              <a:rPr lang="en-US" baseline="0" dirty="0"/>
              <a:t> </a:t>
            </a:r>
            <a:r>
              <a:rPr lang="en-US" baseline="0" dirty="0" err="1"/>
              <a:t>na</a:t>
            </a:r>
            <a:r>
              <a:rPr lang="en-US" baseline="0" dirty="0"/>
              <a:t> </a:t>
            </a:r>
            <a:r>
              <a:rPr lang="en-US" baseline="0" dirty="0" err="1"/>
              <a:t>przyklad</a:t>
            </a:r>
            <a:r>
              <a:rPr lang="en-US" baseline="0" dirty="0"/>
              <a:t> do </a:t>
            </a:r>
            <a:r>
              <a:rPr lang="en-US" baseline="0" dirty="0" err="1"/>
              <a:t>logowania</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109</a:t>
            </a:fld>
            <a:endParaRPr lang="pl-PL"/>
          </a:p>
        </p:txBody>
      </p:sp>
    </p:spTree>
    <p:extLst>
      <p:ext uri="{BB962C8B-B14F-4D97-AF65-F5344CB8AC3E}">
        <p14:creationId xmlns:p14="http://schemas.microsoft.com/office/powerpoint/2010/main" val="219315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110</a:t>
            </a:fld>
            <a:endParaRPr lang="pl-PL"/>
          </a:p>
        </p:txBody>
      </p:sp>
    </p:spTree>
    <p:extLst>
      <p:ext uri="{BB962C8B-B14F-4D97-AF65-F5344CB8AC3E}">
        <p14:creationId xmlns:p14="http://schemas.microsoft.com/office/powerpoint/2010/main" val="1982738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111</a:t>
            </a:fld>
            <a:endParaRPr lang="pl-PL"/>
          </a:p>
        </p:txBody>
      </p:sp>
    </p:spTree>
    <p:extLst>
      <p:ext uri="{BB962C8B-B14F-4D97-AF65-F5344CB8AC3E}">
        <p14:creationId xmlns:p14="http://schemas.microsoft.com/office/powerpoint/2010/main" val="1096319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Tak</a:t>
            </a:r>
            <a:r>
              <a:rPr lang="en-US" baseline="0" dirty="0"/>
              <a:t> </a:t>
            </a:r>
            <a:r>
              <a:rPr lang="en-US" baseline="0" dirty="0" err="1"/>
              <a:t>naprawde</a:t>
            </a:r>
            <a:r>
              <a:rPr lang="en-US" baseline="0" dirty="0"/>
              <a:t> to </a:t>
            </a:r>
            <a:r>
              <a:rPr lang="en-US" baseline="0" dirty="0" err="1"/>
              <a:t>dziadostwo</a:t>
            </a:r>
            <a:r>
              <a:rPr lang="en-US" baseline="0" dirty="0"/>
              <a:t> </a:t>
            </a:r>
            <a:r>
              <a:rPr lang="en-US" baseline="0" dirty="0" err="1"/>
              <a:t>jakich</a:t>
            </a:r>
            <a:r>
              <a:rPr lang="en-US" baseline="0" dirty="0"/>
              <a:t> </a:t>
            </a:r>
            <a:r>
              <a:rPr lang="en-US" baseline="0" dirty="0" err="1"/>
              <a:t>malo</a:t>
            </a:r>
            <a:r>
              <a:rPr lang="en-US" baseline="0" dirty="0"/>
              <a:t>, </a:t>
            </a:r>
            <a:r>
              <a:rPr lang="en-US" baseline="0" dirty="0" err="1"/>
              <a:t>cholernie</a:t>
            </a:r>
            <a:r>
              <a:rPr lang="en-US" baseline="0" dirty="0"/>
              <a:t> </a:t>
            </a:r>
            <a:r>
              <a:rPr lang="en-US" baseline="0" dirty="0" err="1"/>
              <a:t>nieintuicyjne</a:t>
            </a:r>
            <a:r>
              <a:rPr lang="en-US" baseline="0" dirty="0"/>
              <a:t>, ale </a:t>
            </a:r>
            <a:r>
              <a:rPr lang="en-US" baseline="0" dirty="0" err="1"/>
              <a:t>przeciez</a:t>
            </a:r>
            <a:r>
              <a:rPr lang="en-US" baseline="0" dirty="0"/>
              <a:t> </a:t>
            </a:r>
            <a:r>
              <a:rPr lang="en-US" baseline="0" dirty="0" err="1"/>
              <a:t>nie</a:t>
            </a:r>
            <a:r>
              <a:rPr lang="en-US" baseline="0" dirty="0"/>
              <a:t> </a:t>
            </a:r>
            <a:r>
              <a:rPr lang="en-US" baseline="0" dirty="0" err="1"/>
              <a:t>wypada</a:t>
            </a:r>
            <a:r>
              <a:rPr lang="en-US" baseline="0" dirty="0"/>
              <a:t> </a:t>
            </a:r>
            <a:r>
              <a:rPr lang="en-US" baseline="0" dirty="0" err="1"/>
              <a:t>tego</a:t>
            </a:r>
            <a:r>
              <a:rPr lang="en-US" baseline="0" dirty="0"/>
              <a:t> </a:t>
            </a:r>
            <a:r>
              <a:rPr lang="en-US" baseline="0" dirty="0" err="1"/>
              <a:t>powiedziec</a:t>
            </a:r>
            <a:r>
              <a:rPr lang="en-US" baseline="0" dirty="0"/>
              <a:t>. </a:t>
            </a:r>
            <a:r>
              <a:rPr lang="en-US" baseline="0" dirty="0" err="1"/>
              <a:t>Prawda</a:t>
            </a:r>
            <a:r>
              <a:rPr lang="en-US" baseline="0" dirty="0"/>
              <a:t>?</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112</a:t>
            </a:fld>
            <a:endParaRPr lang="pl-PL"/>
          </a:p>
        </p:txBody>
      </p:sp>
    </p:spTree>
    <p:extLst>
      <p:ext uri="{BB962C8B-B14F-4D97-AF65-F5344CB8AC3E}">
        <p14:creationId xmlns:p14="http://schemas.microsoft.com/office/powerpoint/2010/main" val="385957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113</a:t>
            </a:fld>
            <a:endParaRPr lang="pl-PL"/>
          </a:p>
        </p:txBody>
      </p:sp>
    </p:spTree>
    <p:extLst>
      <p:ext uri="{BB962C8B-B14F-4D97-AF65-F5344CB8AC3E}">
        <p14:creationId xmlns:p14="http://schemas.microsoft.com/office/powerpoint/2010/main" val="3965323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114</a:t>
            </a:fld>
            <a:endParaRPr lang="pl-PL"/>
          </a:p>
        </p:txBody>
      </p:sp>
    </p:spTree>
    <p:extLst>
      <p:ext uri="{BB962C8B-B14F-4D97-AF65-F5344CB8AC3E}">
        <p14:creationId xmlns:p14="http://schemas.microsoft.com/office/powerpoint/2010/main" val="2786441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115</a:t>
            </a:fld>
            <a:endParaRPr lang="pl-PL"/>
          </a:p>
        </p:txBody>
      </p:sp>
    </p:spTree>
    <p:extLst>
      <p:ext uri="{BB962C8B-B14F-4D97-AF65-F5344CB8AC3E}">
        <p14:creationId xmlns:p14="http://schemas.microsoft.com/office/powerpoint/2010/main" val="248878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their most basic, promises are a bit like event listeners except:</a:t>
            </a:r>
          </a:p>
          <a:p>
            <a:r>
              <a:rPr lang="en-US" sz="1200" b="0" i="0" kern="1200" dirty="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a:p>
          <a:p>
            <a:r>
              <a:rPr lang="pl-PL" dirty="0"/>
              <a:t>Promise</a:t>
            </a:r>
            <a:r>
              <a:rPr lang="pl-PL" baseline="0" dirty="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26</a:t>
            </a:fld>
            <a:endParaRPr lang="pl-PL"/>
          </a:p>
        </p:txBody>
      </p:sp>
    </p:spTree>
    <p:extLst>
      <p:ext uri="{BB962C8B-B14F-4D97-AF65-F5344CB8AC3E}">
        <p14:creationId xmlns:p14="http://schemas.microsoft.com/office/powerpoint/2010/main" val="152488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a:t>
            </a:fld>
            <a:endParaRPr lang="pl-PL"/>
          </a:p>
        </p:txBody>
      </p:sp>
    </p:spTree>
    <p:extLst>
      <p:ext uri="{BB962C8B-B14F-4D97-AF65-F5344CB8AC3E}">
        <p14:creationId xmlns:p14="http://schemas.microsoft.com/office/powerpoint/2010/main" val="4275656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sz="1200" b="0" i="0" u="none" strike="noStrike" kern="1200" dirty="0">
                <a:solidFill>
                  <a:schemeClr val="tx1"/>
                </a:solidFill>
                <a:effectLst/>
                <a:latin typeface="+mn-lt"/>
                <a:ea typeface="+mn-ea"/>
                <a:cs typeface="+mn-cs"/>
              </a:rPr>
              <a:t>narzędzia w ekosystemie JS mają bardzo słabo nakreślone zakresy funkcjonalności</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nieraz ciężko zorientować się czego odpowiednikiem/zastępnikiem jest dane narzędzie</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w większości wypadków rozszerzenia do narzędzi pozwalają im wchodzić w "kompetencje" innych</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36</a:t>
            </a:fld>
            <a:endParaRPr lang="pl-PL"/>
          </a:p>
        </p:txBody>
      </p:sp>
    </p:spTree>
    <p:extLst>
      <p:ext uri="{BB962C8B-B14F-4D97-AF65-F5344CB8AC3E}">
        <p14:creationId xmlns:p14="http://schemas.microsoft.com/office/powerpoint/2010/main" val="3057111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37</a:t>
            </a:fld>
            <a:endParaRPr lang="pl-PL"/>
          </a:p>
        </p:txBody>
      </p:sp>
    </p:spTree>
    <p:extLst>
      <p:ext uri="{BB962C8B-B14F-4D97-AF65-F5344CB8AC3E}">
        <p14:creationId xmlns:p14="http://schemas.microsoft.com/office/powerpoint/2010/main" val="1952866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38</a:t>
            </a:fld>
            <a:endParaRPr lang="pl-PL"/>
          </a:p>
        </p:txBody>
      </p:sp>
    </p:spTree>
    <p:extLst>
      <p:ext uri="{BB962C8B-B14F-4D97-AF65-F5344CB8AC3E}">
        <p14:creationId xmlns:p14="http://schemas.microsoft.com/office/powerpoint/2010/main" val="117672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39</a:t>
            </a:fld>
            <a:endParaRPr lang="pl-PL"/>
          </a:p>
        </p:txBody>
      </p:sp>
    </p:spTree>
    <p:extLst>
      <p:ext uri="{BB962C8B-B14F-4D97-AF65-F5344CB8AC3E}">
        <p14:creationId xmlns:p14="http://schemas.microsoft.com/office/powerpoint/2010/main" val="387438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40</a:t>
            </a:fld>
            <a:endParaRPr lang="pl-PL"/>
          </a:p>
        </p:txBody>
      </p:sp>
    </p:spTree>
    <p:extLst>
      <p:ext uri="{BB962C8B-B14F-4D97-AF65-F5344CB8AC3E}">
        <p14:creationId xmlns:p14="http://schemas.microsoft.com/office/powerpoint/2010/main" val="748696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41</a:t>
            </a:fld>
            <a:endParaRPr lang="pl-PL"/>
          </a:p>
        </p:txBody>
      </p:sp>
    </p:spTree>
    <p:extLst>
      <p:ext uri="{BB962C8B-B14F-4D97-AF65-F5344CB8AC3E}">
        <p14:creationId xmlns:p14="http://schemas.microsoft.com/office/powerpoint/2010/main" val="2296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Maven</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42</a:t>
            </a:fld>
            <a:endParaRPr lang="pl-PL"/>
          </a:p>
        </p:txBody>
      </p:sp>
    </p:spTree>
    <p:extLst>
      <p:ext uri="{BB962C8B-B14F-4D97-AF65-F5344CB8AC3E}">
        <p14:creationId xmlns:p14="http://schemas.microsoft.com/office/powerpoint/2010/main" val="3797048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Gradle</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43</a:t>
            </a:fld>
            <a:endParaRPr lang="pl-PL"/>
          </a:p>
        </p:txBody>
      </p:sp>
    </p:spTree>
    <p:extLst>
      <p:ext uri="{BB962C8B-B14F-4D97-AF65-F5344CB8AC3E}">
        <p14:creationId xmlns:p14="http://schemas.microsoft.com/office/powerpoint/2010/main" val="663597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każdy top-</a:t>
            </a:r>
            <a:r>
              <a:rPr lang="pl-PL" dirty="0" err="1"/>
              <a:t>level</a:t>
            </a:r>
            <a:r>
              <a:rPr lang="pl-PL" dirty="0"/>
              <a:t> </a:t>
            </a:r>
            <a:r>
              <a:rPr lang="pl-PL" dirty="0" err="1"/>
              <a:t>task</a:t>
            </a:r>
            <a:r>
              <a:rPr lang="pl-PL" dirty="0"/>
              <a:t> to zwykłe polecenie </a:t>
            </a:r>
            <a:r>
              <a:rPr lang="pl-PL" dirty="0" err="1"/>
              <a:t>command</a:t>
            </a:r>
            <a:r>
              <a:rPr lang="pl-PL" dirty="0"/>
              <a:t> </a:t>
            </a:r>
            <a:r>
              <a:rPr lang="pl-PL" dirty="0" err="1"/>
              <a:t>line</a:t>
            </a:r>
            <a:r>
              <a:rPr lang="pl-PL" dirty="0"/>
              <a:t> deklarowane w sekcji "scripts" pliku </a:t>
            </a:r>
            <a:r>
              <a:rPr lang="pl-PL" dirty="0" err="1"/>
              <a:t>package.json</a:t>
            </a:r>
            <a:endParaRPr lang="pl-PL" dirty="0"/>
          </a:p>
          <a:p>
            <a:r>
              <a:rPr lang="pl-PL" dirty="0" err="1"/>
              <a:t>npm</a:t>
            </a:r>
            <a:r>
              <a:rPr lang="pl-PL" dirty="0"/>
              <a:t> wzbogaca "scripts" o możliwość bezpośredniego uruchamiania skryptów JS</a:t>
            </a:r>
          </a:p>
          <a:p>
            <a:r>
              <a:rPr lang="pl-PL" dirty="0"/>
              <a:t>najprostsze w zrozumieniu, nie wymaga nauki dodatkowego API </a:t>
            </a:r>
            <a:r>
              <a:rPr lang="pl-PL" dirty="0" err="1"/>
              <a:t>task</a:t>
            </a:r>
            <a:r>
              <a:rPr lang="pl-PL" dirty="0"/>
              <a:t> </a:t>
            </a:r>
            <a:r>
              <a:rPr lang="pl-PL" dirty="0" err="1"/>
              <a:t>runnera</a:t>
            </a:r>
            <a:r>
              <a:rPr lang="pl-PL" dirty="0"/>
              <a:t>, ale potrzebuje dużo kodu do skomplikowanych zadań</a:t>
            </a:r>
          </a:p>
          <a:p>
            <a:r>
              <a:rPr lang="pl-PL" dirty="0"/>
              <a:t>do każdego zadania można dobrać specjalizowaną bibliotekę i nie polegać na łącznikach </a:t>
            </a:r>
            <a:r>
              <a:rPr lang="pl-PL" dirty="0" err="1"/>
              <a:t>taskrunner</a:t>
            </a:r>
            <a:r>
              <a:rPr lang="pl-PL" dirty="0"/>
              <a:t>-biblioteka, tylko wywoływać ją bezpośrednio</a:t>
            </a:r>
          </a:p>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44</a:t>
            </a:fld>
            <a:endParaRPr lang="pl-PL"/>
          </a:p>
        </p:txBody>
      </p:sp>
    </p:spTree>
    <p:extLst>
      <p:ext uri="{BB962C8B-B14F-4D97-AF65-F5344CB8AC3E}">
        <p14:creationId xmlns:p14="http://schemas.microsoft.com/office/powerpoint/2010/main" val="1927633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45</a:t>
            </a:fld>
            <a:endParaRPr lang="pl-PL"/>
          </a:p>
        </p:txBody>
      </p:sp>
    </p:spTree>
    <p:extLst>
      <p:ext uri="{BB962C8B-B14F-4D97-AF65-F5344CB8AC3E}">
        <p14:creationId xmlns:p14="http://schemas.microsoft.com/office/powerpoint/2010/main" val="4080771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46</a:t>
            </a:fld>
            <a:endParaRPr lang="pl-PL"/>
          </a:p>
        </p:txBody>
      </p:sp>
    </p:spTree>
    <p:extLst>
      <p:ext uri="{BB962C8B-B14F-4D97-AF65-F5344CB8AC3E}">
        <p14:creationId xmlns:p14="http://schemas.microsoft.com/office/powerpoint/2010/main" val="52695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47</a:t>
            </a:fld>
            <a:endParaRPr lang="pl-PL"/>
          </a:p>
        </p:txBody>
      </p:sp>
    </p:spTree>
    <p:extLst>
      <p:ext uri="{BB962C8B-B14F-4D97-AF65-F5344CB8AC3E}">
        <p14:creationId xmlns:p14="http://schemas.microsoft.com/office/powerpoint/2010/main" val="2235098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48</a:t>
            </a:fld>
            <a:endParaRPr lang="pl-PL"/>
          </a:p>
        </p:txBody>
      </p:sp>
    </p:spTree>
    <p:extLst>
      <p:ext uri="{BB962C8B-B14F-4D97-AF65-F5344CB8AC3E}">
        <p14:creationId xmlns:p14="http://schemas.microsoft.com/office/powerpoint/2010/main" val="224603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49</a:t>
            </a:fld>
            <a:endParaRPr lang="pl-PL"/>
          </a:p>
        </p:txBody>
      </p:sp>
    </p:spTree>
    <p:extLst>
      <p:ext uri="{BB962C8B-B14F-4D97-AF65-F5344CB8AC3E}">
        <p14:creationId xmlns:p14="http://schemas.microsoft.com/office/powerpoint/2010/main" val="255723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problem with object-oriented languages is they’ve got all this implicit environment that they carry around with them. You wanted a banana but what you got was a gorilla holding the banana and the entire jungle.” </a:t>
            </a:r>
            <a:endParaRPr lang="pl-PL" sz="1200" i="1" dirty="0"/>
          </a:p>
          <a:p>
            <a:r>
              <a:rPr lang="en-US" sz="1200" dirty="0"/>
              <a:t>~Joe Armstrong</a:t>
            </a:r>
            <a:endParaRPr lang="pl-PL" sz="1200" b="1" dirty="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pl-PL" sz="1200" b="0" i="0" u="none" strike="noStrike" kern="1200" dirty="0">
                <a:solidFill>
                  <a:schemeClr val="tx1"/>
                </a:solidFill>
                <a:effectLst/>
                <a:latin typeface="+mn-lt"/>
                <a:ea typeface="+mn-ea"/>
                <a:cs typeface="+mn-cs"/>
              </a:rPr>
              <a:t>HTML nie był projektowany do bezpośredniego ładowania "aplikacji"</a:t>
            </a:r>
          </a:p>
          <a:p>
            <a:r>
              <a:rPr lang="pl-PL" sz="1200" b="0" i="0" u="none" strike="noStrike" kern="1200" dirty="0">
                <a:solidFill>
                  <a:schemeClr val="tx1"/>
                </a:solidFill>
                <a:effectLst/>
                <a:latin typeface="+mn-lt"/>
                <a:ea typeface="+mn-ea"/>
                <a:cs typeface="+mn-cs"/>
              </a:rPr>
              <a:t>jednakże w drodze są narzędzia, które w przyszłości pozwolą ładować współczesny kod do przeglądarki as-</a:t>
            </a:r>
            <a:r>
              <a:rPr lang="pl-PL"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rPr>
              <a:t>przeglądarka nie rozumie "import" ani "</a:t>
            </a:r>
            <a:r>
              <a:rPr lang="pl-PL" sz="1200" b="0" i="0" u="none" strike="noStrike" kern="1200" dirty="0" err="1">
                <a:solidFill>
                  <a:schemeClr val="tx1"/>
                </a:solidFill>
                <a:effectLst/>
                <a:latin typeface="+mn-lt"/>
                <a:ea typeface="+mn-ea"/>
                <a:cs typeface="+mn-cs"/>
              </a:rPr>
              <a:t>require</a:t>
            </a:r>
            <a:r>
              <a:rPr lang="pl-PL" sz="1200" b="0" i="0" u="none" strike="noStrike" kern="1200" dirty="0">
                <a:solidFill>
                  <a:schemeClr val="tx1"/>
                </a:solidFill>
                <a:effectLst/>
                <a:latin typeface="+mn-lt"/>
                <a:ea typeface="+mn-ea"/>
                <a:cs typeface="+mn-cs"/>
              </a:rPr>
              <a:t>", nie odczyta także </a:t>
            </a:r>
            <a:r>
              <a:rPr lang="pl-PL" sz="1200" b="0" i="0" u="none" strike="noStrike" kern="1200" dirty="0" err="1">
                <a:solidFill>
                  <a:schemeClr val="tx1"/>
                </a:solidFill>
                <a:effectLst/>
                <a:latin typeface="+mn-lt"/>
                <a:ea typeface="+mn-ea"/>
                <a:cs typeface="+mn-cs"/>
              </a:rPr>
              <a:t>typescriptu</a:t>
            </a:r>
            <a:r>
              <a:rPr lang="pl-PL" sz="1200" b="0" i="0" u="none" strike="noStrike" kern="1200" dirty="0">
                <a:solidFill>
                  <a:schemeClr val="tx1"/>
                </a:solidFill>
                <a:effectLst/>
                <a:latin typeface="+mn-lt"/>
                <a:ea typeface="+mn-ea"/>
                <a:cs typeface="+mn-cs"/>
              </a:rPr>
              <a:t> czy Scali</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50</a:t>
            </a:fld>
            <a:endParaRPr lang="pl-PL"/>
          </a:p>
        </p:txBody>
      </p:sp>
    </p:spTree>
    <p:extLst>
      <p:ext uri="{BB962C8B-B14F-4D97-AF65-F5344CB8AC3E}">
        <p14:creationId xmlns:p14="http://schemas.microsoft.com/office/powerpoint/2010/main" val="1502145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pewnym sensie to dodatkowe </a:t>
            </a:r>
            <a:r>
              <a:rPr lang="pl-PL" dirty="0" err="1"/>
              <a:t>transpilery</a:t>
            </a:r>
            <a:endParaRPr lang="pl-PL" dirty="0"/>
          </a:p>
          <a:p>
            <a:r>
              <a:rPr lang="pl-PL" dirty="0"/>
              <a:t>łączą pliki aplikacji w paczki które można porównać do skompilowanych DLL, oraz zamieniają wyrażenia typu "import" na "normalne" referencje do innych fragmentu tej samej paczki</a:t>
            </a:r>
          </a:p>
          <a:p>
            <a:endParaRPr lang="en-US" dirty="0"/>
          </a:p>
          <a:p>
            <a:r>
              <a:rPr lang="pl-PL" dirty="0" err="1"/>
              <a:t>bundlery</a:t>
            </a:r>
            <a:r>
              <a:rPr lang="pl-PL" dirty="0"/>
              <a:t> często zajmują się także innymi sprawami - przed łączeniem kodu w paczki mogą najpierw uruchamiać kompilatory, wykonywać </a:t>
            </a:r>
            <a:r>
              <a:rPr lang="pl-PL" dirty="0" err="1"/>
              <a:t>taski</a:t>
            </a:r>
            <a:r>
              <a:rPr lang="pl-PL" dirty="0"/>
              <a:t> podobne do tych z </a:t>
            </a:r>
            <a:r>
              <a:rPr lang="pl-PL" dirty="0" err="1"/>
              <a:t>task</a:t>
            </a:r>
            <a:r>
              <a:rPr lang="pl-PL" dirty="0"/>
              <a:t> </a:t>
            </a:r>
            <a:r>
              <a:rPr lang="pl-PL" dirty="0" err="1"/>
              <a:t>runnerów</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51</a:t>
            </a:fld>
            <a:endParaRPr lang="pl-PL"/>
          </a:p>
        </p:txBody>
      </p:sp>
    </p:spTree>
    <p:extLst>
      <p:ext uri="{BB962C8B-B14F-4D97-AF65-F5344CB8AC3E}">
        <p14:creationId xmlns:p14="http://schemas.microsoft.com/office/powerpoint/2010/main" val="1373480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03153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53</a:t>
            </a:fld>
            <a:endParaRPr lang="pl-PL"/>
          </a:p>
        </p:txBody>
      </p:sp>
    </p:spTree>
    <p:extLst>
      <p:ext uri="{BB962C8B-B14F-4D97-AF65-F5344CB8AC3E}">
        <p14:creationId xmlns:p14="http://schemas.microsoft.com/office/powerpoint/2010/main" val="669969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54</a:t>
            </a:fld>
            <a:endParaRPr lang="pl-PL"/>
          </a:p>
        </p:txBody>
      </p:sp>
    </p:spTree>
    <p:extLst>
      <p:ext uri="{BB962C8B-B14F-4D97-AF65-F5344CB8AC3E}">
        <p14:creationId xmlns:p14="http://schemas.microsoft.com/office/powerpoint/2010/main" val="3012377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55</a:t>
            </a:fld>
            <a:endParaRPr lang="pl-PL"/>
          </a:p>
        </p:txBody>
      </p:sp>
    </p:spTree>
    <p:extLst>
      <p:ext uri="{BB962C8B-B14F-4D97-AF65-F5344CB8AC3E}">
        <p14:creationId xmlns:p14="http://schemas.microsoft.com/office/powerpoint/2010/main" val="777312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56</a:t>
            </a:fld>
            <a:endParaRPr lang="pl-PL"/>
          </a:p>
        </p:txBody>
      </p:sp>
    </p:spTree>
    <p:extLst>
      <p:ext uri="{BB962C8B-B14F-4D97-AF65-F5344CB8AC3E}">
        <p14:creationId xmlns:p14="http://schemas.microsoft.com/office/powerpoint/2010/main" val="1317497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57</a:t>
            </a:fld>
            <a:endParaRPr lang="pl-PL"/>
          </a:p>
        </p:txBody>
      </p:sp>
    </p:spTree>
    <p:extLst>
      <p:ext uri="{BB962C8B-B14F-4D97-AF65-F5344CB8AC3E}">
        <p14:creationId xmlns:p14="http://schemas.microsoft.com/office/powerpoint/2010/main" val="61765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58</a:t>
            </a:fld>
            <a:endParaRPr lang="pl-PL"/>
          </a:p>
        </p:txBody>
      </p:sp>
    </p:spTree>
    <p:extLst>
      <p:ext uri="{BB962C8B-B14F-4D97-AF65-F5344CB8AC3E}">
        <p14:creationId xmlns:p14="http://schemas.microsoft.com/office/powerpoint/2010/main" val="2000098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59</a:t>
            </a:fld>
            <a:endParaRPr lang="pl-PL"/>
          </a:p>
        </p:txBody>
      </p:sp>
    </p:spTree>
    <p:extLst>
      <p:ext uri="{BB962C8B-B14F-4D97-AF65-F5344CB8AC3E}">
        <p14:creationId xmlns:p14="http://schemas.microsoft.com/office/powerpoint/2010/main" val="796273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1243675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61</a:t>
            </a:fld>
            <a:endParaRPr lang="pl-PL"/>
          </a:p>
        </p:txBody>
      </p:sp>
    </p:spTree>
    <p:extLst>
      <p:ext uri="{BB962C8B-B14F-4D97-AF65-F5344CB8AC3E}">
        <p14:creationId xmlns:p14="http://schemas.microsoft.com/office/powerpoint/2010/main" val="1386472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62</a:t>
            </a:fld>
            <a:endParaRPr lang="pl-PL"/>
          </a:p>
        </p:txBody>
      </p:sp>
    </p:spTree>
    <p:extLst>
      <p:ext uri="{BB962C8B-B14F-4D97-AF65-F5344CB8AC3E}">
        <p14:creationId xmlns:p14="http://schemas.microsoft.com/office/powerpoint/2010/main" val="1125328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One</a:t>
            </a:r>
            <a:r>
              <a:rPr lang="pl-PL" baseline="0" dirty="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Stan komponentu</a:t>
            </a:r>
            <a:r>
              <a:rPr lang="pl-PL" baseline="0" dirty="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66</a:t>
            </a:fld>
            <a:endParaRPr lang="pl-PL"/>
          </a:p>
        </p:txBody>
      </p:sp>
    </p:spTree>
    <p:extLst>
      <p:ext uri="{BB962C8B-B14F-4D97-AF65-F5344CB8AC3E}">
        <p14:creationId xmlns:p14="http://schemas.microsoft.com/office/powerpoint/2010/main" val="17339798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72</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73</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74</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75</a:t>
            </a:fld>
            <a:endParaRPr lang="pl-PL"/>
          </a:p>
        </p:txBody>
      </p:sp>
    </p:spTree>
    <p:extLst>
      <p:ext uri="{BB962C8B-B14F-4D97-AF65-F5344CB8AC3E}">
        <p14:creationId xmlns:p14="http://schemas.microsoft.com/office/powerpoint/2010/main" val="2042935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76</a:t>
            </a:fld>
            <a:endParaRPr lang="pl-PL"/>
          </a:p>
        </p:txBody>
      </p:sp>
    </p:spTree>
    <p:extLst>
      <p:ext uri="{BB962C8B-B14F-4D97-AF65-F5344CB8AC3E}">
        <p14:creationId xmlns:p14="http://schemas.microsoft.com/office/powerpoint/2010/main" val="1896359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77</a:t>
            </a:fld>
            <a:endParaRPr lang="pl-PL"/>
          </a:p>
        </p:txBody>
      </p:sp>
    </p:spTree>
    <p:extLst>
      <p:ext uri="{BB962C8B-B14F-4D97-AF65-F5344CB8AC3E}">
        <p14:creationId xmlns:p14="http://schemas.microsoft.com/office/powerpoint/2010/main" val="997478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78</a:t>
            </a:fld>
            <a:endParaRPr lang="pl-PL"/>
          </a:p>
        </p:txBody>
      </p:sp>
    </p:spTree>
    <p:extLst>
      <p:ext uri="{BB962C8B-B14F-4D97-AF65-F5344CB8AC3E}">
        <p14:creationId xmlns:p14="http://schemas.microsoft.com/office/powerpoint/2010/main" val="883244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79</a:t>
            </a:fld>
            <a:endParaRPr lang="pl-PL"/>
          </a:p>
        </p:txBody>
      </p:sp>
    </p:spTree>
    <p:extLst>
      <p:ext uri="{BB962C8B-B14F-4D97-AF65-F5344CB8AC3E}">
        <p14:creationId xmlns:p14="http://schemas.microsoft.com/office/powerpoint/2010/main" val="1426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80</a:t>
            </a:fld>
            <a:endParaRPr lang="pl-PL"/>
          </a:p>
        </p:txBody>
      </p:sp>
    </p:spTree>
    <p:extLst>
      <p:ext uri="{BB962C8B-B14F-4D97-AF65-F5344CB8AC3E}">
        <p14:creationId xmlns:p14="http://schemas.microsoft.com/office/powerpoint/2010/main" val="12700541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81</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82</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83</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84</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85</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86</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87</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Key jest ważne bo pomaga optymalizować zmiany</a:t>
            </a:r>
            <a:r>
              <a:rPr lang="pl-PL" baseline="0" dirty="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88</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constructor</a:t>
            </a:r>
          </a:p>
          <a:p>
            <a:r>
              <a:rPr lang="pl-PL" dirty="0"/>
              <a:t>component</a:t>
            </a:r>
            <a:r>
              <a:rPr lang="pl-PL" baseline="0" dirty="0"/>
              <a:t>WillMount() – tylko raz (przynajmniej w normalnym mode, dla server-side rendering może być kilka razy), nie ma dostępu do DOMu, prepare for render</a:t>
            </a:r>
          </a:p>
          <a:p>
            <a:r>
              <a:rPr lang="pl-PL" baseline="0" dirty="0"/>
              <a:t>render() – metoda musi być pure, nie możemy zmieniać stanu tam (unikanie rekurencji)</a:t>
            </a:r>
          </a:p>
          <a:p>
            <a:r>
              <a:rPr lang="pl-PL" baseline="0" dirty="0"/>
              <a:t>componentDidMount() – mamy dostęp do DOM i do elementów-dzieci; potencjalnie może wytriggerować kolejnego rendera</a:t>
            </a:r>
          </a:p>
          <a:p>
            <a:r>
              <a:rPr lang="pl-PL" baseline="0" dirty="0"/>
              <a:t>componentWillReceiveProps() – pozwala nam zupdate’ować stan</a:t>
            </a:r>
          </a:p>
          <a:p>
            <a:r>
              <a:rPr lang="pl-PL" baseline="0" dirty="0"/>
              <a:t>shouldComponentUpdate() – decyzja czy rerenderować, zwracamy true albo false</a:t>
            </a:r>
          </a:p>
          <a:p>
            <a:r>
              <a:rPr lang="pl-PL" baseline="0" dirty="0"/>
              <a:t>componentWillUpdate() – przygotowanie do następnego rendera, nie zmieniamy tu stanu bo znowu możemy skończyć w pętli</a:t>
            </a:r>
          </a:p>
          <a:p>
            <a:r>
              <a:rPr lang="pl-PL" baseline="0" dirty="0"/>
              <a:t>componentDidUpdate() – mamy dostęp do poprzednich propsów i stanu; nie powinniśmy zmieniać stanu tutaj też</a:t>
            </a:r>
          </a:p>
          <a:p>
            <a:r>
              <a:rPr lang="pl-PL" baseline="0" dirty="0"/>
              <a:t>componentWillUnmount() – garbage collection i ogólnie cleanup</a:t>
            </a:r>
          </a:p>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89</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JS Runtime jest jedno-threadowy, ale</a:t>
            </a:r>
            <a:r>
              <a:rPr lang="pl-PL" baseline="0" dirty="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constructor</a:t>
            </a:r>
          </a:p>
          <a:p>
            <a:r>
              <a:rPr lang="pl-PL" dirty="0"/>
              <a:t>component</a:t>
            </a:r>
            <a:r>
              <a:rPr lang="pl-PL" baseline="0" dirty="0"/>
              <a:t>WillMount() – tylko raz (przynajmniej w normalnym mode, dla server-side rendering może być kilka razy), nie ma dostępu do DOMu, prepare for render</a:t>
            </a:r>
          </a:p>
          <a:p>
            <a:r>
              <a:rPr lang="pl-PL" baseline="0" dirty="0"/>
              <a:t>render() – metoda musi być pure, nie możemy zmieniać stanu tam (unikanie rekurencji)</a:t>
            </a:r>
          </a:p>
          <a:p>
            <a:r>
              <a:rPr lang="pl-PL" baseline="0" dirty="0"/>
              <a:t>componentDidMount() – mamy dostęp do DOM i do elementów-dzieci; potencjalnie może wytriggerować kolejnego rendera</a:t>
            </a:r>
          </a:p>
          <a:p>
            <a:r>
              <a:rPr lang="pl-PL" baseline="0" dirty="0"/>
              <a:t>componentWillReceiveProps() – pozwala nam zupdate’ować stan</a:t>
            </a:r>
          </a:p>
          <a:p>
            <a:r>
              <a:rPr lang="pl-PL" baseline="0" dirty="0"/>
              <a:t>shouldComponentUpdate() – decyzja czy rerenderować, zwracamy true albo false</a:t>
            </a:r>
          </a:p>
          <a:p>
            <a:r>
              <a:rPr lang="pl-PL" baseline="0" dirty="0"/>
              <a:t>componentWillUpdate() – przygotowanie do następnego rendera, nie zmieniamy tu stanu bo znowu możemy skończyć w pętli</a:t>
            </a:r>
          </a:p>
          <a:p>
            <a:r>
              <a:rPr lang="pl-PL" baseline="0" dirty="0"/>
              <a:t>componentDidUpdate() – mamy dostęp do poprzednich propsów i stanu; nie powinniśmy zmieniać stanu tutaj też</a:t>
            </a:r>
          </a:p>
          <a:p>
            <a:r>
              <a:rPr lang="pl-PL" baseline="0" dirty="0"/>
              <a:t>componentWillUnmount() – garbage collection i ogólnie cleanup</a:t>
            </a:r>
          </a:p>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90</a:t>
            </a:fld>
            <a:endParaRPr lang="pl-PL"/>
          </a:p>
        </p:txBody>
      </p:sp>
    </p:spTree>
    <p:extLst>
      <p:ext uri="{BB962C8B-B14F-4D97-AF65-F5344CB8AC3E}">
        <p14:creationId xmlns:p14="http://schemas.microsoft.com/office/powerpoint/2010/main" val="42699864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91</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92</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93</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94</a:t>
            </a:fld>
            <a:endParaRPr lang="pl-PL"/>
          </a:p>
        </p:txBody>
      </p:sp>
    </p:spTree>
    <p:extLst>
      <p:ext uri="{BB962C8B-B14F-4D97-AF65-F5344CB8AC3E}">
        <p14:creationId xmlns:p14="http://schemas.microsoft.com/office/powerpoint/2010/main" val="35544313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95</a:t>
            </a:fld>
            <a:endParaRPr lang="pl-PL"/>
          </a:p>
        </p:txBody>
      </p:sp>
    </p:spTree>
    <p:extLst>
      <p:ext uri="{BB962C8B-B14F-4D97-AF65-F5344CB8AC3E}">
        <p14:creationId xmlns:p14="http://schemas.microsoft.com/office/powerpoint/2010/main" val="32373252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96</a:t>
            </a:fld>
            <a:endParaRPr lang="pl-PL"/>
          </a:p>
        </p:txBody>
      </p:sp>
    </p:spTree>
    <p:extLst>
      <p:ext uri="{BB962C8B-B14F-4D97-AF65-F5344CB8AC3E}">
        <p14:creationId xmlns:p14="http://schemas.microsoft.com/office/powerpoint/2010/main" val="25498614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97</a:t>
            </a:fld>
            <a:endParaRPr lang="pl-PL"/>
          </a:p>
        </p:txBody>
      </p:sp>
    </p:spTree>
    <p:extLst>
      <p:ext uri="{BB962C8B-B14F-4D97-AF65-F5344CB8AC3E}">
        <p14:creationId xmlns:p14="http://schemas.microsoft.com/office/powerpoint/2010/main" val="33386134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pl-PL" sz="1200" b="0" i="0" u="none" strike="noStrike" kern="1200" dirty="0">
                <a:solidFill>
                  <a:schemeClr val="tx1"/>
                </a:solidFill>
                <a:effectLst/>
                <a:latin typeface="+mn-lt"/>
                <a:ea typeface="+mn-ea"/>
                <a:cs typeface="+mn-cs"/>
              </a:rPr>
              <a:t>sam HTML jest w pewnym sensie stanem aplikacji</a:t>
            </a:r>
          </a:p>
          <a:p>
            <a:pPr lvl="2" rtl="0" fontAlgn="base"/>
            <a:r>
              <a:rPr lang="pl-PL" sz="1200" b="0" i="0" u="none" strike="noStrike" kern="1200" dirty="0">
                <a:solidFill>
                  <a:schemeClr val="tx1"/>
                </a:solidFill>
                <a:effectLst/>
                <a:latin typeface="+mn-lt"/>
                <a:ea typeface="+mn-ea"/>
                <a:cs typeface="+mn-cs"/>
              </a:rPr>
              <a:t>wyobraźmy sobie prostą aplikację - licznik +/- - stanem aplikacji jest wartość licznika, nie jest nawet potrzebny JS</a:t>
            </a:r>
          </a:p>
          <a:p>
            <a:pPr lvl="2" rtl="0" fontAlgn="base"/>
            <a:r>
              <a:rPr lang="pl-PL" sz="1200" b="0" i="0" u="none" strike="noStrike" kern="1200" dirty="0">
                <a:solidFill>
                  <a:schemeClr val="tx1"/>
                </a:solidFill>
                <a:effectLst/>
                <a:latin typeface="+mn-lt"/>
                <a:ea typeface="+mn-ea"/>
                <a:cs typeface="+mn-cs"/>
              </a:rPr>
              <a:t>aplikacja się powiększa - dodajemy drugi licznik, którego stan zależy od pierwszego; przyda się JS, ale stan nadal może być zawarty bezpośrednio w elementach HTML</a:t>
            </a:r>
          </a:p>
          <a:p>
            <a:pPr lvl="2" rtl="0" fontAlgn="base"/>
            <a:r>
              <a:rPr lang="pl-PL" sz="1200" b="0" i="0" u="none" strike="noStrike" kern="1200" dirty="0">
                <a:solidFill>
                  <a:schemeClr val="tx1"/>
                </a:solidFill>
                <a:effectLst/>
                <a:latin typeface="+mn-lt"/>
                <a:ea typeface="+mn-ea"/>
                <a:cs typeface="+mn-cs"/>
              </a:rPr>
              <a:t>można dodać przycisk Reset, następnie wyświetlanie historycznych wartości liczników, wykresy, etc.</a:t>
            </a:r>
          </a:p>
          <a:p>
            <a:pPr lvl="2" rtl="0" fontAlgn="base"/>
            <a:endParaRPr lang="pl-PL" sz="1200" b="0" i="0" u="none" strike="noStrike" kern="1200" dirty="0">
              <a:solidFill>
                <a:schemeClr val="tx1"/>
              </a:solidFill>
              <a:effectLst/>
              <a:latin typeface="+mn-lt"/>
              <a:ea typeface="+mn-ea"/>
              <a:cs typeface="+mn-cs"/>
            </a:endParaRPr>
          </a:p>
          <a:p>
            <a:r>
              <a:rPr lang="pl-PL" sz="1200" b="0" i="0" u="none" strike="noStrike" kern="1200" dirty="0">
                <a:solidFill>
                  <a:schemeClr val="tx1"/>
                </a:solidFill>
                <a:effectLst/>
                <a:latin typeface="+mn-lt"/>
                <a:ea typeface="+mn-ea"/>
                <a:cs typeface="+mn-cs"/>
              </a:rPr>
              <a:t>kiedy warto zastosować narzędzia do zarządzania stanem?</a:t>
            </a:r>
            <a:br>
              <a:rPr lang="pl-PL" sz="1200" b="0" i="0" u="none" strike="noStrike" kern="1200" dirty="0">
                <a:solidFill>
                  <a:schemeClr val="tx1"/>
                </a:solidFill>
                <a:effectLst/>
                <a:latin typeface="+mn-lt"/>
                <a:ea typeface="+mn-ea"/>
                <a:cs typeface="+mn-cs"/>
              </a:rPr>
            </a:br>
            <a:r>
              <a:rPr lang="pl-PL" sz="1200" b="0" i="0" u="none" strike="noStrike" kern="1200" dirty="0">
                <a:solidFill>
                  <a:schemeClr val="tx1"/>
                </a:solidFill>
                <a:effectLst/>
                <a:latin typeface="+mn-lt"/>
                <a:ea typeface="+mn-ea"/>
                <a:cs typeface="+mn-cs"/>
              </a:rPr>
              <a:t>współczesne aplikacje to dziesiątki dashboardów, wykresów, formularzy, wysyłanych w tle żądań; by utrzymać ład stan trzeba wyciągnąć z HTML do JS; ale czysty JS nie wystarczy - z pomocą przychodzą narzędzia takie jak Redux</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98</a:t>
            </a:fld>
            <a:endParaRPr lang="pl-PL"/>
          </a:p>
        </p:txBody>
      </p:sp>
    </p:spTree>
    <p:extLst>
      <p:ext uri="{BB962C8B-B14F-4D97-AF65-F5344CB8AC3E}">
        <p14:creationId xmlns:p14="http://schemas.microsoft.com/office/powerpoint/2010/main" val="21002876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Dispatcher</a:t>
            </a:r>
            <a:r>
              <a:rPr lang="pl-PL" baseline="0" dirty="0"/>
              <a:t> po prostu dystrybuuje akcje do store’a; zazwyczaj nie ma żadnej logiki, ale w przypadku dużej aplikacji może zachowywać ścisłą kolejność wywoływania update’ów różnych store’ów</a:t>
            </a:r>
            <a:endParaRPr lang="pl-PL" dirty="0"/>
          </a:p>
          <a:p>
            <a:r>
              <a:rPr lang="pl-PL" dirty="0"/>
              <a:t>Store jest</a:t>
            </a:r>
            <a:r>
              <a:rPr lang="pl-PL" baseline="0" dirty="0"/>
              <a:t> trochę podobny do modelu w MVC, z tym że zajmują się całym stanem aplikacji. Store rejestruje się do dispatchera. </a:t>
            </a:r>
            <a:r>
              <a:rPr lang="pl-PL" dirty="0"/>
              <a:t>Update’y</a:t>
            </a:r>
            <a:r>
              <a:rPr lang="pl-PL" baseline="0" dirty="0"/>
              <a:t> store’a są synchroniczne – dba o to dispatcher;</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99</a:t>
            </a:fld>
            <a:endParaRPr lang="pl-PL"/>
          </a:p>
        </p:txBody>
      </p:sp>
    </p:spTree>
    <p:extLst>
      <p:ext uri="{BB962C8B-B14F-4D97-AF65-F5344CB8AC3E}">
        <p14:creationId xmlns:p14="http://schemas.microsoft.com/office/powerpoint/2010/main" val="267433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5.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Step Bubble Process">
    <p:spTree>
      <p:nvGrpSpPr>
        <p:cNvPr id="1" name=""/>
        <p:cNvGrpSpPr/>
        <p:nvPr/>
      </p:nvGrpSpPr>
      <p:grpSpPr>
        <a:xfrm>
          <a:off x="0" y="0"/>
          <a:ext cx="0" cy="0"/>
          <a:chOff x="0" y="0"/>
          <a:chExt cx="0" cy="0"/>
        </a:xfrm>
      </p:grpSpPr>
      <p:sp>
        <p:nvSpPr>
          <p:cNvPr id="49" name="Oval 48"/>
          <p:cNvSpPr/>
          <p:nvPr userDrawn="1"/>
        </p:nvSpPr>
        <p:spPr bwMode="auto">
          <a:xfrm>
            <a:off x="18024648" y="4220046"/>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4220046"/>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4220046"/>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4220046"/>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5660206"/>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4" name="Text Placeholder 12"/>
          <p:cNvSpPr>
            <a:spLocks noGrp="1"/>
          </p:cNvSpPr>
          <p:nvPr>
            <p:ph type="body" sz="quarter" idx="14"/>
          </p:nvPr>
        </p:nvSpPr>
        <p:spPr>
          <a:xfrm>
            <a:off x="2254896"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5372174"/>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5372174"/>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5660206"/>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5660206"/>
            <a:ext cx="876300" cy="914400"/>
          </a:xfrm>
          <a:prstGeom prst="rect">
            <a:avLst/>
          </a:prstGeom>
        </p:spPr>
      </p:pic>
    </p:spTree>
    <p:extLst>
      <p:ext uri="{BB962C8B-B14F-4D97-AF65-F5344CB8AC3E}">
        <p14:creationId xmlns:p14="http://schemas.microsoft.com/office/powerpoint/2010/main" val="2136629775"/>
      </p:ext>
    </p:extLst>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2701235411"/>
      </p:ext>
    </p:extLst>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10/26/2018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16798017"/>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98944379"/>
      </p:ext>
    </p:extLst>
  </p:cSld>
  <p:clrMapOvr>
    <a:masterClrMapping/>
  </p:clrMapOvr>
  <p:transition spd="slow">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20671520"/>
      </p:ext>
    </p:extLst>
  </p:cSld>
  <p:clrMapOvr>
    <a:masterClrMapping/>
  </p:clrMapOvr>
  <p:transition spd="slow">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00835181"/>
      </p:ext>
    </p:extLst>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5066562"/>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1895366507"/>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185246686"/>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438357568"/>
      </p:ext>
    </p:extLst>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286593269"/>
      </p:ext>
    </p:extLst>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1349884857"/>
      </p:ext>
    </p:extLst>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3849428259"/>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1065559"/>
      </p:ext>
    </p:extLst>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86833613"/>
      </p:ext>
    </p:extLst>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0751840"/>
      </p:ext>
    </p:extLst>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79489444"/>
      </p:ext>
    </p:extLst>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54234570"/>
      </p:ext>
    </p:extLst>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62975167"/>
      </p:ext>
    </p:extLst>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558147828"/>
      </p:ext>
    </p:extLst>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1860143528"/>
      </p:ext>
    </p:extLst>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846012449"/>
      </p:ext>
    </p:extLst>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2767885723"/>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defTabSz="2667000">
              <a:lnSpc>
                <a:spcPct val="90000"/>
              </a:lnSpc>
              <a:spcAft>
                <a:spcPct val="35000"/>
              </a:spcAft>
            </a:pPr>
            <a:endParaRPr lang="en-US" sz="6000" dirty="0">
              <a:solidFill>
                <a:srgbClr val="FFFFFF"/>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2561239872"/>
      </p:ext>
    </p:extLst>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3596790806"/>
      </p:ext>
    </p:extLst>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3684559710"/>
      </p:ext>
    </p:extLst>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533683041"/>
      </p:ext>
    </p:extLst>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3548566160"/>
      </p:ext>
    </p:extLst>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829258173"/>
      </p:ext>
    </p:extLst>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1209319983"/>
      </p:ext>
    </p:extLst>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10/26/2018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graphicFrame>
        <p:nvGraphicFramePr>
          <p:cNvPr id="34" name="Diagram 33"/>
          <p:cNvGraphicFramePr/>
          <p:nvPr userDrawn="1">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707785"/>
      </p:ext>
    </p:extLst>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161794753"/>
      </p:ext>
    </p:extLst>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43598216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9344241"/>
      </p:ext>
    </p:extLst>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29871709"/>
      </p:ext>
    </p:extLst>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61060966"/>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7126315"/>
            <a:ext cx="19621500" cy="114300"/>
          </a:xfrm>
          <a:prstGeom prst="rect">
            <a:avLst/>
          </a:prstGeom>
        </p:spPr>
      </p:pic>
    </p:spTree>
    <p:extLst>
      <p:ext uri="{BB962C8B-B14F-4D97-AF65-F5344CB8AC3E}">
        <p14:creationId xmlns:p14="http://schemas.microsoft.com/office/powerpoint/2010/main" val="70051513"/>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jp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3.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jp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6"/>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67" r:id="rId4"/>
    <p:sldLayoutId id="2147484036" r:id="rId5"/>
    <p:sldLayoutId id="2147484063" r:id="rId6"/>
    <p:sldLayoutId id="2147484062" r:id="rId7"/>
    <p:sldLayoutId id="2147484037" r:id="rId8"/>
    <p:sldLayoutId id="2147484038" r:id="rId9"/>
    <p:sldLayoutId id="2147483823" r:id="rId10"/>
    <p:sldLayoutId id="2147484039" r:id="rId11"/>
    <p:sldLayoutId id="2147484040" r:id="rId12"/>
    <p:sldLayoutId id="2147484041" r:id="rId13"/>
    <p:sldLayoutId id="2147484042" r:id="rId14"/>
    <p:sldLayoutId id="2147484044" r:id="rId15"/>
    <p:sldLayoutId id="2147484045" r:id="rId16"/>
    <p:sldLayoutId id="2147484064" r:id="rId17"/>
    <p:sldLayoutId id="2147484048" r:id="rId18"/>
    <p:sldLayoutId id="2147484066" r:id="rId19"/>
    <p:sldLayoutId id="2147484065" r:id="rId20"/>
    <p:sldLayoutId id="2147484050" r:id="rId21"/>
    <p:sldLayoutId id="2147484047" r:id="rId22"/>
    <p:sldLayoutId id="2147484049" r:id="rId23"/>
    <p:sldLayoutId id="2147484051" r:id="rId24"/>
    <p:sldLayoutId id="2147484052" r:id="rId25"/>
    <p:sldLayoutId id="2147484053" r:id="rId26"/>
    <p:sldLayoutId id="2147484054" r:id="rId27"/>
    <p:sldLayoutId id="2147484056" r:id="rId28"/>
    <p:sldLayoutId id="2147484055" r:id="rId29"/>
    <p:sldLayoutId id="2147484057" r:id="rId30"/>
    <p:sldLayoutId id="2147484058" r:id="rId31"/>
    <p:sldLayoutId id="2147484059" r:id="rId32"/>
    <p:sldLayoutId id="2147484060" r:id="rId33"/>
    <p:sldLayoutId id="2147484061" r:id="rId34"/>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075134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22710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a:latin typeface="Sketch Gothic" panose="02000506040000020004" pitchFamily="50" charset="0"/>
              </a:rPr>
              <a:t>JIT Frontend Bootcamp</a:t>
            </a:r>
          </a:p>
        </p:txBody>
      </p:sp>
      <p:sp>
        <p:nvSpPr>
          <p:cNvPr id="3" name="Content Placeholder 2"/>
          <p:cNvSpPr>
            <a:spLocks noGrp="1"/>
          </p:cNvSpPr>
          <p:nvPr>
            <p:ph idx="1"/>
          </p:nvPr>
        </p:nvSpPr>
        <p:spPr/>
        <p:txBody>
          <a:bodyPr/>
          <a:lstStyle/>
          <a:p>
            <a:r>
              <a:rPr lang="pl-PL" dirty="0"/>
              <a:t>Karol Kowalczuk, Łukasz Wiśniewski</a:t>
            </a:r>
          </a:p>
          <a:p>
            <a:r>
              <a:rPr lang="pl-PL" sz="5400"/>
              <a:t>October </a:t>
            </a:r>
            <a:r>
              <a:rPr lang="pl-PL" sz="5400" dirty="0"/>
              <a:t>2018</a:t>
            </a:r>
          </a:p>
        </p:txBody>
      </p:sp>
    </p:spTree>
    <p:extLst>
      <p:ext uri="{BB962C8B-B14F-4D97-AF65-F5344CB8AC3E}">
        <p14:creationId xmlns:p14="http://schemas.microsoft.com/office/powerpoint/2010/main" val="3111571306"/>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pl-PL" dirty="0">
                <a:solidFill>
                  <a:schemeClr val="accent3"/>
                </a:solidFill>
              </a:rPr>
              <a:t>Why </a:t>
            </a:r>
            <a:r>
              <a:rPr lang="pl-PL" dirty="0">
                <a:solidFill>
                  <a:schemeClr val="accent4"/>
                </a:solidFill>
              </a:rPr>
              <a:t>redux</a:t>
            </a:r>
            <a:r>
              <a:rPr lang="pl-PL" dirty="0">
                <a:solidFill>
                  <a:schemeClr val="accent3"/>
                </a:solidFill>
              </a:rPr>
              <a:t> produces so </a:t>
            </a:r>
            <a:r>
              <a:rPr lang="pl-PL" dirty="0">
                <a:solidFill>
                  <a:schemeClr val="accent4"/>
                </a:solidFill>
              </a:rPr>
              <a:t>deterministic state</a:t>
            </a:r>
            <a:r>
              <a:rPr lang="pl-PL" dirty="0">
                <a:solidFill>
                  <a:schemeClr val="accent3"/>
                </a:solidFill>
              </a:rPr>
              <a:t>?</a:t>
            </a:r>
          </a:p>
          <a:p>
            <a:pPr marL="0" indent="0" algn="ctr">
              <a:spcBef>
                <a:spcPts val="1200"/>
              </a:spcBef>
              <a:buNone/>
            </a:pPr>
            <a:endParaRPr lang="pl-PL" sz="5000" dirty="0">
              <a:solidFill>
                <a:schemeClr val="accent3"/>
              </a:solidFill>
            </a:endParaRPr>
          </a:p>
          <a:p>
            <a:pPr mar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sz="5400" dirty="0">
                <a:solidFill>
                  <a:schemeClr val="accent3"/>
                </a:solidFill>
              </a:rPr>
              <a:t>The store is a </a:t>
            </a:r>
            <a:r>
              <a:rPr lang="pl-PL" sz="5400" dirty="0">
                <a:solidFill>
                  <a:schemeClr val="accent4"/>
                </a:solidFill>
              </a:rPr>
              <a:t>single source of truth</a:t>
            </a:r>
            <a:r>
              <a:rPr lang="pl-PL" sz="5400" dirty="0">
                <a:solidFill>
                  <a:schemeClr val="accent3"/>
                </a:solidFill>
              </a:rPr>
              <a:t>; the whole application state comes from the store </a:t>
            </a:r>
            <a:r>
              <a:rPr lang="pl-PL" sz="5400" u="sng" dirty="0">
                <a:solidFill>
                  <a:schemeClr val="accent3"/>
                </a:solidFill>
              </a:rPr>
              <a:t>only.</a:t>
            </a:r>
          </a:p>
          <a:p>
            <a:pPr>
              <a:spcBef>
                <a:spcPts val="1200"/>
              </a:spcBef>
              <a:buFont typeface="Amatic SC Regular" pitchFamily="2" charset="0"/>
              <a:buChar char="*"/>
            </a:pPr>
            <a:r>
              <a:rPr lang="pl-PL" sz="5400" dirty="0">
                <a:solidFill>
                  <a:schemeClr val="accent3"/>
                </a:solidFill>
              </a:rPr>
              <a:t>State of the application is read-only. All modifications should be triggered consciously by direct action calls. They are </a:t>
            </a:r>
            <a:r>
              <a:rPr lang="pl-PL" sz="5400" dirty="0">
                <a:solidFill>
                  <a:schemeClr val="accent4"/>
                </a:solidFill>
              </a:rPr>
              <a:t>centralized</a:t>
            </a:r>
            <a:r>
              <a:rPr lang="pl-PL" sz="5400" dirty="0">
                <a:solidFill>
                  <a:schemeClr val="accent3"/>
                </a:solidFill>
              </a:rPr>
              <a:t> and </a:t>
            </a:r>
            <a:r>
              <a:rPr lang="pl-PL" sz="5400" dirty="0">
                <a:solidFill>
                  <a:schemeClr val="accent4"/>
                </a:solidFill>
              </a:rPr>
              <a:t>synchronized by a dispatcher</a:t>
            </a:r>
            <a:r>
              <a:rPr lang="pl-PL" sz="5400" dirty="0">
                <a:solidFill>
                  <a:schemeClr val="accent3"/>
                </a:solidFill>
              </a:rPr>
              <a:t>.</a:t>
            </a:r>
          </a:p>
          <a:p>
            <a:pPr>
              <a:spcBef>
                <a:spcPts val="1200"/>
              </a:spcBef>
              <a:buFont typeface="Amatic SC Regular" pitchFamily="2" charset="0"/>
              <a:buChar char="*"/>
            </a:pPr>
            <a:r>
              <a:rPr lang="pl-PL" sz="5400" dirty="0">
                <a:solidFill>
                  <a:schemeClr val="accent3"/>
                </a:solidFill>
              </a:rPr>
              <a:t>Changes are applied with pure </a:t>
            </a:r>
            <a:r>
              <a:rPr lang="pl-PL" sz="5400" strike="sngStrike" dirty="0">
                <a:solidFill>
                  <a:schemeClr val="accent4"/>
                </a:solidFill>
              </a:rPr>
              <a:t>functions</a:t>
            </a:r>
            <a:r>
              <a:rPr lang="pl-PL" sz="5400" dirty="0">
                <a:solidFill>
                  <a:schemeClr val="accent3"/>
                </a:solidFill>
              </a:rPr>
              <a:t> </a:t>
            </a:r>
            <a:r>
              <a:rPr lang="pl-PL" sz="5400" dirty="0">
                <a:solidFill>
                  <a:schemeClr val="accent4"/>
                </a:solidFill>
              </a:rPr>
              <a:t>reducers</a:t>
            </a:r>
            <a:r>
              <a:rPr lang="pl-PL" sz="5400" dirty="0">
                <a:solidFill>
                  <a:schemeClr val="accent3"/>
                </a:solidFill>
              </a:rPr>
              <a:t>. </a:t>
            </a:r>
            <a:r>
              <a:rPr lang="pl-PL" sz="5400" dirty="0">
                <a:solidFill>
                  <a:schemeClr val="accent4"/>
                </a:solidFill>
              </a:rPr>
              <a:t>Reducers</a:t>
            </a:r>
            <a:r>
              <a:rPr lang="pl-PL" sz="5400" dirty="0">
                <a:solidFill>
                  <a:schemeClr val="accent3"/>
                </a:solidFill>
              </a:rPr>
              <a:t> are functions which combine a previous state and incoming action into the new state.</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Tree>
    <p:extLst>
      <p:ext uri="{BB962C8B-B14F-4D97-AF65-F5344CB8AC3E}">
        <p14:creationId xmlns:p14="http://schemas.microsoft.com/office/powerpoint/2010/main" val="964461028"/>
      </p:ext>
    </p:extLst>
  </p:cSld>
  <p:clrMapOvr>
    <a:masterClrMapping/>
  </p:clrMapOvr>
  <p:transition spd="med">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Action creator</a:t>
            </a:r>
            <a:endParaRPr lang="pl-PL" sz="13000" b="1" dirty="0">
              <a:solidFill>
                <a:schemeClr val="accent1"/>
              </a:solidFill>
            </a:endParaRPr>
          </a:p>
          <a:p>
            <a:r>
              <a:rPr lang="en-US" sz="8000" dirty="0"/>
              <a:t>A state update intention</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101</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4</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77" y="5403048"/>
            <a:ext cx="9450119" cy="312463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235332"/>
      </p:ext>
    </p:extLst>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en-US" sz="13000" b="1" dirty="0">
                <a:solidFill>
                  <a:schemeClr val="accent1"/>
                </a:solidFill>
              </a:rPr>
              <a:t>Reducer</a:t>
            </a:r>
            <a:endParaRPr lang="pl-PL" sz="13000" b="1" dirty="0">
              <a:solidFill>
                <a:schemeClr val="accent1"/>
              </a:solidFill>
            </a:endParaRPr>
          </a:p>
          <a:p>
            <a:r>
              <a:rPr lang="en-US" sz="8000" dirty="0"/>
              <a:t>Converts previous state and executed action into new state</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102</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993886"/>
            <a:ext cx="10058400" cy="57282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014803"/>
      </p:ext>
    </p:extLst>
  </p:cSld>
  <p:clrMapOvr>
    <a:masterClrMapping/>
  </p:clrMapOvr>
  <p:transition spd="slow">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Store</a:t>
            </a:r>
            <a:endParaRPr lang="pl-PL" sz="13000" b="1" dirty="0">
              <a:solidFill>
                <a:schemeClr val="accent1"/>
              </a:solidFill>
            </a:endParaRPr>
          </a:p>
          <a:p>
            <a:r>
              <a:rPr lang="en-US" sz="8000" dirty="0"/>
              <a:t>Always keeps the most recent state</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103</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00" y="4594582"/>
            <a:ext cx="10058400" cy="474156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4359351"/>
      </p:ext>
    </p:extLst>
  </p:cSld>
  <p:clrMapOvr>
    <a:masterClrMapping/>
  </p:clrMapOvr>
  <p:transition spd="slow">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104</a:t>
            </a:fld>
            <a:endParaRPr lang="en-US" dirty="0"/>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React and Redux</a:t>
            </a:r>
          </a:p>
        </p:txBody>
      </p:sp>
      <p:sp>
        <p:nvSpPr>
          <p:cNvPr id="13" name="Content Placeholder 1"/>
          <p:cNvSpPr>
            <a:spLocks noGrp="1"/>
          </p:cNvSpPr>
          <p:nvPr>
            <p:ph idx="1"/>
          </p:nvPr>
        </p:nvSpPr>
        <p:spPr>
          <a:xfrm>
            <a:off x="1716822" y="10075393"/>
            <a:ext cx="21602400" cy="2295331"/>
          </a:xfrm>
        </p:spPr>
        <p:txBody>
          <a:bodyPr/>
          <a:lstStyle/>
          <a:p>
            <a:pPr lvl="0"/>
            <a:r>
              <a:rPr lang="en-US" sz="9000" dirty="0"/>
              <a:t>“</a:t>
            </a:r>
            <a:r>
              <a:rPr lang="en-US" sz="9000" dirty="0" err="1"/>
              <a:t>globalState</a:t>
            </a:r>
            <a:r>
              <a:rPr lang="en-US" sz="9000" dirty="0"/>
              <a:t>” will be available on each level of component tree without passing it explicitly.</a:t>
            </a:r>
            <a:endParaRPr lang="pl-PL" sz="9000" dirty="0">
              <a:solidFill>
                <a:srgbClr val="ECB100"/>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962" y="4172829"/>
            <a:ext cx="5857929" cy="523286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1041512"/>
      </p:ext>
    </p:extLst>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Components</a:t>
            </a:r>
            <a:endParaRPr lang="pl-PL" dirty="0"/>
          </a:p>
        </p:txBody>
      </p:sp>
      <p:sp>
        <p:nvSpPr>
          <p:cNvPr id="4" name="Text Placeholder 3"/>
          <p:cNvSpPr>
            <a:spLocks noGrp="1"/>
          </p:cNvSpPr>
          <p:nvPr>
            <p:ph type="body" sz="quarter" idx="11"/>
          </p:nvPr>
        </p:nvSpPr>
        <p:spPr/>
        <p:txBody>
          <a:bodyPr/>
          <a:lstStyle/>
          <a:p>
            <a:r>
              <a:rPr lang="en-US" dirty="0"/>
              <a:t>Containers</a:t>
            </a:r>
            <a:endParaRPr lang="pl-PL" dirty="0"/>
          </a:p>
        </p:txBody>
      </p:sp>
      <p:sp>
        <p:nvSpPr>
          <p:cNvPr id="5" name="Text Placeholder 4"/>
          <p:cNvSpPr>
            <a:spLocks noGrp="1"/>
          </p:cNvSpPr>
          <p:nvPr>
            <p:ph type="body" sz="quarter" idx="12"/>
          </p:nvPr>
        </p:nvSpPr>
        <p:spPr/>
        <p:txBody>
          <a:bodyPr/>
          <a:lstStyle/>
          <a:p>
            <a:r>
              <a:rPr lang="en-US" dirty="0"/>
              <a:t>Responsible for displaying the data only</a:t>
            </a:r>
            <a:endParaRPr lang="pl-PL" dirty="0"/>
          </a:p>
        </p:txBody>
      </p:sp>
      <p:sp>
        <p:nvSpPr>
          <p:cNvPr id="6" name="Text Placeholder 5"/>
          <p:cNvSpPr>
            <a:spLocks noGrp="1"/>
          </p:cNvSpPr>
          <p:nvPr>
            <p:ph type="body" sz="quarter" idx="13"/>
          </p:nvPr>
        </p:nvSpPr>
        <p:spPr/>
        <p:txBody>
          <a:bodyPr/>
          <a:lstStyle/>
          <a:p>
            <a:r>
              <a:rPr lang="en-US" dirty="0"/>
              <a:t>Fetches the data from the store and stores it in the local state; acts as a proxy between store and components</a:t>
            </a:r>
            <a:endParaRPr lang="pl-PL" dirty="0"/>
          </a:p>
        </p:txBody>
      </p:sp>
      <p:sp>
        <p:nvSpPr>
          <p:cNvPr id="7" name="Footer Placeholder 6"/>
          <p:cNvSpPr>
            <a:spLocks noGrp="1"/>
          </p:cNvSpPr>
          <p:nvPr>
            <p:ph type="ftr" sz="quarter" idx="3"/>
          </p:nvPr>
        </p:nvSpPr>
        <p:spPr/>
        <p:txBody>
          <a:bodyPr/>
          <a:lstStyle/>
          <a:p>
            <a:r>
              <a:rPr lang="en-US"/>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105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spTree>
    <p:extLst>
      <p:ext uri="{BB962C8B-B14F-4D97-AF65-F5344CB8AC3E}">
        <p14:creationId xmlns:p14="http://schemas.microsoft.com/office/powerpoint/2010/main" val="30723756"/>
      </p:ext>
    </p:extLst>
  </p:cSld>
  <p:clrMapOvr>
    <a:masterClrMapping/>
  </p:clrMapOvr>
  <p:transition spd="med">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10806545"/>
            <a:ext cx="21602400" cy="1861357"/>
          </a:xfrm>
        </p:spPr>
        <p:txBody>
          <a:bodyPr/>
          <a:lstStyle/>
          <a:p>
            <a:r>
              <a:rPr lang="en-US" sz="9400" dirty="0"/>
              <a:t>Three steps needed to combine react component with </a:t>
            </a:r>
            <a:r>
              <a:rPr lang="en-US" sz="9400" dirty="0" err="1"/>
              <a:t>redux</a:t>
            </a:r>
            <a:endParaRPr lang="pl-PL" sz="9400" b="1"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106</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9</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71" y="2484174"/>
            <a:ext cx="9474658"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60952"/>
      </p:ext>
    </p:extLst>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Managing application state with </a:t>
            </a:r>
            <a:r>
              <a:rPr lang="en-US" sz="6500" dirty="0" err="1"/>
              <a:t>redux</a:t>
            </a:r>
            <a:endParaRPr lang="pl-PL" sz="6500" dirty="0"/>
          </a:p>
          <a:p>
            <a:endParaRPr lang="pl-PL" sz="6500" dirty="0"/>
          </a:p>
          <a:p>
            <a:endParaRPr lang="pl-PL" sz="6500" dirty="0"/>
          </a:p>
          <a:p>
            <a:r>
              <a:rPr lang="pl-PL" sz="4400" dirty="0"/>
              <a:t>source</a:t>
            </a:r>
            <a:r>
              <a:rPr lang="en-US" sz="4400" dirty="0"/>
              <a:t>s</a:t>
            </a:r>
            <a:r>
              <a:rPr lang="pl-PL" sz="4400" dirty="0"/>
              <a:t> available: 08-</a:t>
            </a:r>
            <a:r>
              <a:rPr lang="en-US" sz="4400" dirty="0"/>
              <a:t>redux-store, 0</a:t>
            </a:r>
            <a:r>
              <a:rPr lang="pl-PL" sz="4400" dirty="0"/>
              <a:t>9</a:t>
            </a:r>
            <a:r>
              <a:rPr lang="en-US" sz="4400" dirty="0"/>
              <a:t>-redux-recipes-store, </a:t>
            </a:r>
            <a:r>
              <a:rPr lang="pl-PL" sz="4400" dirty="0"/>
              <a:t>10</a:t>
            </a:r>
            <a:r>
              <a:rPr lang="en-US" sz="4400" dirty="0"/>
              <a:t>-selected-recipe-screen</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10</a:t>
            </a:r>
            <a:endParaRPr lang="pl-PL" kern="0" dirty="0">
              <a:latin typeface="Sketch Gothic" panose="02000506040000020004" pitchFamily="50" charset="0"/>
            </a:endParaRPr>
          </a:p>
        </p:txBody>
      </p:sp>
    </p:spTree>
    <p:extLst>
      <p:ext uri="{BB962C8B-B14F-4D97-AF65-F5344CB8AC3E}">
        <p14:creationId xmlns:p14="http://schemas.microsoft.com/office/powerpoint/2010/main" val="27171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108</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a:latin typeface="Sketch Gothic" panose="02000506040000020004" pitchFamily="50" charset="0"/>
              </a:rPr>
              <a:t>Redux-thunk</a:t>
            </a:r>
            <a:endParaRPr lang="pl-PL" sz="13000" kern="0" dirty="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t>Allows to return functions from </a:t>
            </a:r>
            <a:r>
              <a:rPr lang="en-US" sz="7800" kern="0" dirty="0">
                <a:solidFill>
                  <a:schemeClr val="accent1"/>
                </a:solidFill>
              </a:rPr>
              <a:t>action creators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Used for dispatching actions only when certain conditions are met (mostly when the data fetch from external resource completes)</a:t>
            </a:r>
            <a:endParaRPr lang="pl-PL" sz="7800" kern="0" dirty="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2420374955"/>
      </p:ext>
    </p:extLst>
  </p:cSld>
  <p:clrMapOvr>
    <a:masterClrMapping/>
  </p:clrMapOvr>
  <p:transition spd="slow">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a:solidFill>
                  <a:schemeClr val="accent1"/>
                </a:solidFill>
              </a:rPr>
              <a:t>Store with </a:t>
            </a:r>
            <a:r>
              <a:rPr lang="en-US" sz="12000" b="1" dirty="0" err="1">
                <a:solidFill>
                  <a:schemeClr val="accent1"/>
                </a:solidFill>
              </a:rPr>
              <a:t>thunks</a:t>
            </a:r>
            <a:r>
              <a:rPr lang="en-US" sz="12000" b="1" dirty="0">
                <a:solidFill>
                  <a:schemeClr val="accent1"/>
                </a:solidFill>
              </a:rPr>
              <a:t> support</a:t>
            </a:r>
            <a:endParaRPr lang="pl-PL" sz="12000" b="1" dirty="0">
              <a:solidFill>
                <a:schemeClr val="accent1"/>
              </a:solidFill>
            </a:endParaRPr>
          </a:p>
          <a:p>
            <a:r>
              <a:rPr lang="en-US" sz="8000" dirty="0"/>
              <a:t>That’s what middleware is for</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12</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696" y="4758667"/>
            <a:ext cx="10058400" cy="458959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699134"/>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err="1">
                <a:solidFill>
                  <a:schemeClr val="accent1"/>
                </a:solidFill>
              </a:rPr>
              <a:t>Thunk</a:t>
            </a:r>
            <a:r>
              <a:rPr lang="en-US" sz="13000" b="1" dirty="0">
                <a:solidFill>
                  <a:schemeClr val="accent1"/>
                </a:solidFill>
              </a:rPr>
              <a:t> creation</a:t>
            </a:r>
            <a:endParaRPr lang="pl-PL" sz="13000" b="1" dirty="0">
              <a:solidFill>
                <a:schemeClr val="accent1"/>
              </a:solidFill>
            </a:endParaRPr>
          </a:p>
          <a:p>
            <a:r>
              <a:rPr lang="en-US" sz="8000" dirty="0"/>
              <a:t>Nesting action dispatching</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110</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13</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541524"/>
            <a:ext cx="10058400" cy="721714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3344601"/>
      </p:ext>
    </p:extLst>
  </p:cSld>
  <p:clrMapOvr>
    <a:masterClrMapping/>
  </p:clrMapOvr>
  <p:transition spd="slow">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Fetching data using external API</a:t>
            </a:r>
            <a:endParaRPr lang="pl-PL" sz="6500" dirty="0"/>
          </a:p>
          <a:p>
            <a:endParaRPr lang="pl-PL" sz="6500" dirty="0"/>
          </a:p>
          <a:p>
            <a:endParaRPr lang="pl-PL" sz="6500" dirty="0"/>
          </a:p>
          <a:p>
            <a:r>
              <a:rPr lang="pl-PL" sz="4400" dirty="0"/>
              <a:t>source available: </a:t>
            </a:r>
            <a:r>
              <a:rPr lang="en-US" sz="4400" dirty="0"/>
              <a:t>1</a:t>
            </a:r>
            <a:r>
              <a:rPr lang="pl-PL" sz="4400" dirty="0"/>
              <a:t>1</a:t>
            </a:r>
            <a:r>
              <a:rPr lang="en-US" sz="4400" dirty="0"/>
              <a:t>-redux-</a:t>
            </a:r>
            <a:r>
              <a:rPr lang="en-US" sz="4400" dirty="0" err="1"/>
              <a:t>thunk</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14</a:t>
            </a:r>
            <a:endParaRPr lang="pl-PL" kern="0" dirty="0">
              <a:latin typeface="Sketch Gothic" panose="02000506040000020004" pitchFamily="50" charset="0"/>
            </a:endParaRPr>
          </a:p>
        </p:txBody>
      </p:sp>
    </p:spTree>
    <p:extLst>
      <p:ext uri="{BB962C8B-B14F-4D97-AF65-F5344CB8AC3E}">
        <p14:creationId xmlns:p14="http://schemas.microsoft.com/office/powerpoint/2010/main" val="323681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a:latin typeface="Sketch Gothic" panose="02000506040000020004" pitchFamily="50" charset="0"/>
              </a:rPr>
              <a:t>Redux</a:t>
            </a:r>
            <a:r>
              <a:rPr lang="en-US" sz="13000" kern="0" dirty="0">
                <a:latin typeface="Sketch Gothic" panose="02000506040000020004" pitchFamily="50" charset="0"/>
              </a:rPr>
              <a:t>-form</a:t>
            </a:r>
            <a:endParaRPr lang="pl-PL" sz="13000" kern="0" dirty="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t>HTML Input elements are not easy to maintain in react</a:t>
            </a:r>
            <a:endParaRPr lang="en-US" sz="7800" kern="0" dirty="0">
              <a:solidFill>
                <a:schemeClr val="accent1"/>
              </a:solidFill>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That library automatically links input of various types with the auto-generated store of a very specific structure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It also provides a wrappers for raw HTML form fields with intuitive API </a:t>
            </a:r>
            <a:endParaRPr lang="pl-PL" sz="7800" kern="0" dirty="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1511134831"/>
      </p:ext>
    </p:extLst>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a:solidFill>
                  <a:schemeClr val="accent1"/>
                </a:solidFill>
              </a:rPr>
              <a:t>Exposing form component</a:t>
            </a:r>
            <a:endParaRPr lang="pl-PL" sz="12000" b="1" dirty="0">
              <a:solidFill>
                <a:schemeClr val="accent1"/>
              </a:solidFill>
            </a:endParaRPr>
          </a:p>
          <a:p>
            <a:r>
              <a:rPr lang="en-US" sz="8000" dirty="0"/>
              <a:t>Allows to use </a:t>
            </a:r>
            <a:r>
              <a:rPr lang="en-US" sz="8000" dirty="0" err="1"/>
              <a:t>redux</a:t>
            </a:r>
            <a:r>
              <a:rPr lang="en-US" sz="8000" dirty="0"/>
              <a:t> form API with</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113</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2328" y="5933247"/>
            <a:ext cx="9514768" cy="22404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9238489"/>
      </p:ext>
    </p:extLst>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a:solidFill>
                  <a:schemeClr val="accent1"/>
                </a:solidFill>
              </a:rPr>
              <a:t>Injected API</a:t>
            </a:r>
            <a:endParaRPr lang="pl-PL" sz="13000" b="1" dirty="0">
              <a:solidFill>
                <a:schemeClr val="accent1"/>
              </a:solidFill>
            </a:endParaRPr>
          </a:p>
          <a:p>
            <a:r>
              <a:rPr lang="en-US" sz="8000" dirty="0"/>
              <a:t>No need to reinvent the wheel</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114</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4515077"/>
            <a:ext cx="10058400" cy="5270035"/>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66822743"/>
      </p:ext>
    </p:extLst>
  </p:cSld>
  <p:clrMapOvr>
    <a:masterClrMapping/>
  </p:clrMapOvr>
  <p:transition spd="slow">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115</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Utilizing forms to update the data on server</a:t>
            </a:r>
            <a:endParaRPr lang="pl-PL" sz="6500" dirty="0"/>
          </a:p>
          <a:p>
            <a:endParaRPr lang="pl-PL" sz="6500" dirty="0"/>
          </a:p>
          <a:p>
            <a:endParaRPr lang="pl-PL" sz="6500" dirty="0"/>
          </a:p>
          <a:p>
            <a:r>
              <a:rPr lang="pl-PL" sz="4400" dirty="0"/>
              <a:t>source available: </a:t>
            </a:r>
            <a:r>
              <a:rPr lang="en-US" sz="4400" dirty="0"/>
              <a:t>1</a:t>
            </a:r>
            <a:r>
              <a:rPr lang="pl-PL" sz="4400" dirty="0"/>
              <a:t>2</a:t>
            </a:r>
            <a:r>
              <a:rPr lang="en-US" sz="4400" dirty="0"/>
              <a:t>-redux-forms</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18</a:t>
            </a:r>
            <a:endParaRPr lang="pl-PL" kern="0" dirty="0">
              <a:latin typeface="Sketch Gothic" panose="02000506040000020004" pitchFamily="50" charset="0"/>
            </a:endParaRPr>
          </a:p>
        </p:txBody>
      </p:sp>
    </p:spTree>
    <p:extLst>
      <p:ext uri="{BB962C8B-B14F-4D97-AF65-F5344CB8AC3E}">
        <p14:creationId xmlns:p14="http://schemas.microsoft.com/office/powerpoint/2010/main" val="920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“Hello”</a:t>
            </a:r>
            <a:r>
              <a:rPr lang="pl-PL" dirty="0">
                <a:latin typeface="Oswald Light" panose="02000303000000000000" pitchFamily="2" charset="-18"/>
              </a:rPr>
              <a:t>)</a:t>
            </a: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latin typeface="Sketch Gothic" panose="02000506040000020004" pitchFamily="50" charset="0"/>
              </a:rPr>
              <a:t>Agenda</a:t>
            </a: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a:t>JavaScript basics</a:t>
            </a:r>
          </a:p>
          <a:p>
            <a:pPr>
              <a:spcBef>
                <a:spcPts val="1200"/>
              </a:spcBef>
            </a:pPr>
            <a:r>
              <a:rPr lang="en-US" dirty="0"/>
              <a:t>JavaScript ecosystem tools</a:t>
            </a:r>
            <a:endParaRPr lang="pl-PL" dirty="0"/>
          </a:p>
          <a:p>
            <a:pPr>
              <a:spcBef>
                <a:spcPts val="1200"/>
              </a:spcBef>
            </a:pPr>
            <a:r>
              <a:rPr lang="pl-PL" dirty="0"/>
              <a:t>Introduction to react.js</a:t>
            </a:r>
          </a:p>
          <a:p>
            <a:pPr>
              <a:spcBef>
                <a:spcPts val="1200"/>
              </a:spcBef>
            </a:pPr>
            <a:r>
              <a:rPr lang="pl-PL" dirty="0"/>
              <a:t>React.js – (more) advanced concepts</a:t>
            </a:r>
          </a:p>
          <a:p>
            <a:pPr>
              <a:spcBef>
                <a:spcPts val="1200"/>
              </a:spcBef>
            </a:pPr>
            <a:r>
              <a:rPr lang="pl-PL" dirty="0"/>
              <a:t>App state management with redux</a:t>
            </a:r>
          </a:p>
          <a:p>
            <a:pPr>
              <a:spcBef>
                <a:spcPts val="1200"/>
              </a:spcBef>
            </a:pPr>
            <a:r>
              <a:rPr lang="pl-PL" dirty="0"/>
              <a:t>Advanced debugging techniques and testing</a:t>
            </a:r>
            <a:r>
              <a:rPr lang="pl-PL" baseline="30000" dirty="0">
                <a:solidFill>
                  <a:schemeClr val="accent5"/>
                </a:solidFill>
              </a:rPr>
              <a:t>*</a:t>
            </a:r>
          </a:p>
        </p:txBody>
      </p:sp>
      <p:sp>
        <p:nvSpPr>
          <p:cNvPr id="4" name="Footer Placeholder 3"/>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a:t>
            </a:r>
            <a:r>
              <a:rPr lang="pl-PL" dirty="0">
                <a:latin typeface="Oswald Light" panose="02000303000000000000" pitchFamily="2" charset="-18"/>
              </a:rPr>
              <a:t>)</a:t>
            </a: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a:t>Since 1999</a:t>
            </a:r>
          </a:p>
        </p:txBody>
      </p:sp>
      <p:sp>
        <p:nvSpPr>
          <p:cNvPr id="8" name="Text Placeholder 7"/>
          <p:cNvSpPr>
            <a:spLocks noGrp="1"/>
          </p:cNvSpPr>
          <p:nvPr>
            <p:ph type="body" sz="quarter" idx="14"/>
          </p:nvPr>
        </p:nvSpPr>
        <p:spPr/>
        <p:txBody>
          <a:bodyPr/>
          <a:lstStyle/>
          <a:p>
            <a:r>
              <a:rPr lang="pl-PL" dirty="0"/>
              <a:t>Registering callbacks for particular events (onload, onerror)</a:t>
            </a:r>
          </a:p>
        </p:txBody>
      </p:sp>
      <p:sp>
        <p:nvSpPr>
          <p:cNvPr id="9" name="Text Placeholder 8"/>
          <p:cNvSpPr>
            <a:spLocks noGrp="1"/>
          </p:cNvSpPr>
          <p:nvPr>
            <p:ph type="body" sz="quarter" idx="15"/>
          </p:nvPr>
        </p:nvSpPr>
        <p:spPr/>
        <p:txBody>
          <a:bodyPr/>
          <a:lstStyle/>
          <a:p>
            <a:r>
              <a:rPr lang="pl-PL" b="1" dirty="0"/>
              <a:t>since 2012</a:t>
            </a:r>
          </a:p>
        </p:txBody>
      </p:sp>
      <p:sp>
        <p:nvSpPr>
          <p:cNvPr id="10" name="Text Placeholder 9"/>
          <p:cNvSpPr>
            <a:spLocks noGrp="1"/>
          </p:cNvSpPr>
          <p:nvPr>
            <p:ph type="body" sz="quarter" idx="16"/>
          </p:nvPr>
        </p:nvSpPr>
        <p:spPr/>
        <p:txBody>
          <a:bodyPr/>
          <a:lstStyle/>
          <a:p>
            <a:r>
              <a:rPr lang="pl-PL" dirty="0"/>
              <a:t>Objects representing async actions result; there are three different states of Promises: fulfilled, rejected, pending </a:t>
            </a:r>
          </a:p>
        </p:txBody>
      </p:sp>
      <p:sp>
        <p:nvSpPr>
          <p:cNvPr id="11" name="Text Placeholder 10"/>
          <p:cNvSpPr>
            <a:spLocks noGrp="1"/>
          </p:cNvSpPr>
          <p:nvPr>
            <p:ph type="body" sz="quarter" idx="17"/>
          </p:nvPr>
        </p:nvSpPr>
        <p:spPr/>
        <p:txBody>
          <a:bodyPr/>
          <a:lstStyle/>
          <a:p>
            <a:r>
              <a:rPr lang="pl-PL" b="1" dirty="0"/>
              <a:t>Since 2015 (Chrome v40+)</a:t>
            </a:r>
          </a:p>
        </p:txBody>
      </p:sp>
      <p:sp>
        <p:nvSpPr>
          <p:cNvPr id="12" name="Text Placeholder 11"/>
          <p:cNvSpPr>
            <a:spLocks noGrp="1"/>
          </p:cNvSpPr>
          <p:nvPr>
            <p:ph type="body" sz="quarter" idx="18"/>
          </p:nvPr>
        </p:nvSpPr>
        <p:spPr/>
        <p:txBody>
          <a:bodyPr/>
          <a:lstStyle/>
          <a:p>
            <a:r>
              <a:rPr lang="pl-PL" dirty="0"/>
              <a:t>Wraps HTTP requests with a Promise; still not widely supported by browsers</a:t>
            </a:r>
          </a:p>
        </p:txBody>
      </p:sp>
      <p:sp>
        <p:nvSpPr>
          <p:cNvPr id="13" name="Text Placeholder 12"/>
          <p:cNvSpPr>
            <a:spLocks noGrp="1"/>
          </p:cNvSpPr>
          <p:nvPr>
            <p:ph type="body" sz="quarter" idx="19"/>
          </p:nvPr>
        </p:nvSpPr>
        <p:spPr/>
        <p:txBody>
          <a:bodyPr/>
          <a:lstStyle/>
          <a:p>
            <a:r>
              <a:rPr lang="pl-PL" sz="9200" b="1" dirty="0">
                <a:latin typeface="Amatic SC Regular" pitchFamily="2" charset="0"/>
              </a:rPr>
              <a:t>XHR</a:t>
            </a:r>
            <a:r>
              <a:rPr lang="pl-PL" sz="9200" b="1" dirty="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a:solidFill>
                  <a:srgbClr val="000000"/>
                </a:solidFill>
                <a:latin typeface="Amatic SC Regular" pitchFamily="2" charset="0"/>
              </a:rPr>
              <a:t>Promises</a:t>
            </a:r>
          </a:p>
        </p:txBody>
      </p:sp>
      <p:sp>
        <p:nvSpPr>
          <p:cNvPr id="15" name="Text Placeholder 14"/>
          <p:cNvSpPr>
            <a:spLocks noGrp="1"/>
          </p:cNvSpPr>
          <p:nvPr>
            <p:ph type="body" sz="quarter" idx="21"/>
          </p:nvPr>
        </p:nvSpPr>
        <p:spPr/>
        <p:txBody>
          <a:bodyPr/>
          <a:lstStyle/>
          <a:p>
            <a:pPr lvl="0"/>
            <a:r>
              <a:rPr lang="pl-PL" sz="9200" b="1" dirty="0">
                <a:solidFill>
                  <a:schemeClr val="accent3"/>
                </a:solidFill>
                <a:latin typeface="Amatic SC Regular" pitchFamily="2" charset="0"/>
              </a:rPr>
              <a:t>Fetch API</a:t>
            </a:r>
          </a:p>
        </p:txBody>
      </p:sp>
      <p:sp>
        <p:nvSpPr>
          <p:cNvPr id="3" name="Footer Placeholder 2"/>
          <p:cNvSpPr>
            <a:spLocks noGrp="1"/>
          </p:cNvSpPr>
          <p:nvPr>
            <p:ph type="ftr" sz="quarter" idx="3"/>
          </p:nvPr>
        </p:nvSpPr>
        <p:spPr/>
        <p:txBody>
          <a:bodyPr/>
          <a:lstStyle/>
          <a:p>
            <a:r>
              <a:rPr lang="en-US"/>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a:solidFill>
                  <a:schemeClr val="accent5"/>
                </a:solidFill>
                <a:latin typeface="Amatic SC Regular" pitchFamily="2" charset="0"/>
              </a:rPr>
              <a:t>* </a:t>
            </a:r>
            <a:r>
              <a:rPr lang="pl-PL" sz="4000" b="1" kern="0" dirty="0">
                <a:solidFill>
                  <a:schemeClr val="accent3"/>
                </a:solidFill>
                <a:latin typeface="Amatic SC Regular" pitchFamily="2" charset="0"/>
              </a:rPr>
              <a:t>XMLHttpRequest</a:t>
            </a:r>
            <a:endParaRPr lang="pl-PL" sz="4000" b="1" kern="0" dirty="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a:t>6th version of standardized scripting-language specification</a:t>
            </a:r>
            <a:endParaRPr lang="pl-PL" sz="4200" dirty="0"/>
          </a:p>
          <a:p>
            <a:pPr marL="0" indent="0" algn="ctr">
              <a:buNone/>
            </a:pPr>
            <a:r>
              <a:rPr lang="pl-PL" sz="5600" dirty="0"/>
              <a:t>Initially created to standardize </a:t>
            </a:r>
            <a:r>
              <a:rPr lang="pl-PL" sz="5600" dirty="0">
                <a:solidFill>
                  <a:schemeClr val="accent4"/>
                </a:solidFill>
              </a:rPr>
              <a:t>JavaScript</a:t>
            </a:r>
            <a:r>
              <a:rPr lang="pl-PL" sz="5600" dirty="0"/>
              <a:t>.</a:t>
            </a:r>
          </a:p>
        </p:txBody>
      </p:sp>
      <p:sp>
        <p:nvSpPr>
          <p:cNvPr id="12" name="Footer Placeholder 11"/>
          <p:cNvSpPr>
            <a:spLocks noGrp="1"/>
          </p:cNvSpPr>
          <p:nvPr>
            <p:ph type="ftr" sz="quarter" idx="3"/>
          </p:nvPr>
        </p:nvSpPr>
        <p:spPr/>
        <p:txBody>
          <a:bodyPr/>
          <a:lstStyle/>
          <a:p>
            <a:r>
              <a:rPr lang="en-US"/>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Arrow functions</a:t>
            </a:r>
          </a:p>
          <a:p>
            <a:r>
              <a:rPr lang="pl-PL" sz="8000" dirty="0"/>
              <a:t>No need to bind </a:t>
            </a:r>
            <a:r>
              <a:rPr lang="en-US" sz="8000" dirty="0"/>
              <a:t>“this” </a:t>
            </a:r>
            <a:r>
              <a:rPr lang="pl-PL" sz="8000" dirty="0"/>
              <a:t>anymore</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a:solidFill>
                  <a:schemeClr val="accent1"/>
                </a:solidFill>
              </a:rPr>
              <a:t>Default parameters</a:t>
            </a:r>
            <a:endParaRPr lang="pl-PL" sz="13000" b="1" dirty="0">
              <a:solidFill>
                <a:schemeClr val="accent1"/>
              </a:solidFill>
            </a:endParaRPr>
          </a:p>
          <a:p>
            <a:r>
              <a:rPr lang="en-US" sz="8000" dirty="0"/>
              <a:t>Get rid of “or” evaluations</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12</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String literals</a:t>
            </a:r>
          </a:p>
          <a:p>
            <a:r>
              <a:rPr lang="pl-PL" sz="8000" dirty="0"/>
              <a:t>Put variables in a string directly</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13</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JavaScript is a </a:t>
            </a:r>
            <a:r>
              <a:rPr lang="pl-PL" b="1" dirty="0">
                <a:solidFill>
                  <a:schemeClr val="accent1"/>
                </a:solidFill>
              </a:rPr>
              <a:t>single-threaded scripting </a:t>
            </a:r>
            <a:r>
              <a:rPr lang="pl-PL" dirty="0"/>
              <a:t>programming language.</a:t>
            </a:r>
            <a:endParaRPr lang="pl-PL" sz="6000" dirty="0"/>
          </a:p>
          <a:p>
            <a:endParaRPr lang="pl-PL" sz="5000" dirty="0"/>
          </a:p>
          <a:p>
            <a:r>
              <a:rPr lang="pl-PL" sz="6500" dirty="0">
                <a:solidFill>
                  <a:schemeClr val="accent1"/>
                </a:solidFill>
              </a:rPr>
              <a:t>OOP</a:t>
            </a:r>
            <a:r>
              <a:rPr lang="pl-PL" sz="6500" dirty="0"/>
              <a:t>?</a:t>
            </a:r>
            <a:r>
              <a:rPr lang="pl-PL" sz="6500" b="1" dirty="0"/>
              <a:t> </a:t>
            </a:r>
            <a:r>
              <a:rPr lang="pl-PL" sz="6500" dirty="0">
                <a:solidFill>
                  <a:schemeClr val="accent1"/>
                </a:solidFill>
              </a:rPr>
              <a:t>Functional programming</a:t>
            </a:r>
            <a:r>
              <a:rPr lang="pl-PL" sz="6500" dirty="0"/>
              <a:t>?</a:t>
            </a:r>
          </a:p>
          <a:p>
            <a:r>
              <a:rPr lang="pl-PL" sz="6500" dirty="0"/>
              <a:t>Why not </a:t>
            </a:r>
            <a:r>
              <a:rPr lang="pl-PL" sz="6500" u="sng" dirty="0"/>
              <a:t>both</a:t>
            </a:r>
            <a:r>
              <a:rPr lang="pl-PL" sz="6500" dirty="0"/>
              <a:t>?!</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a:solidFill>
                  <a:schemeClr val="accent1"/>
                </a:solidFill>
              </a:rPr>
              <a:t>De</a:t>
            </a:r>
            <a:r>
              <a:rPr lang="pl-PL" sz="13000" b="1" dirty="0">
                <a:solidFill>
                  <a:schemeClr val="accent1"/>
                </a:solidFill>
              </a:rPr>
              <a:t>structuring assignment</a:t>
            </a:r>
          </a:p>
          <a:p>
            <a:r>
              <a:rPr lang="pl-PL" sz="8000" dirty="0"/>
              <a:t>It’s a kind of magic</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14</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5449595"/>
            <a:ext cx="9999095" cy="4608431"/>
          </a:xfrm>
        </p:spPr>
        <p:txBody>
          <a:bodyPr anchor="b"/>
          <a:lstStyle/>
          <a:p>
            <a:r>
              <a:rPr lang="pl-PL" sz="13000" b="1" dirty="0">
                <a:solidFill>
                  <a:schemeClr val="accent1"/>
                </a:solidFill>
              </a:rPr>
              <a:t>Rest/Spread operator</a:t>
            </a:r>
          </a:p>
          <a:p>
            <a:r>
              <a:rPr lang="pl-PL" sz="8000" dirty="0"/>
              <a:t>Destructuring made </a:t>
            </a:r>
            <a:r>
              <a:rPr lang="pl-PL" sz="8000" dirty="0" err="1"/>
              <a:t>even</a:t>
            </a:r>
            <a:r>
              <a:rPr lang="pl-PL" sz="8000" dirty="0"/>
              <a:t> </a:t>
            </a:r>
            <a:r>
              <a:rPr lang="pl-PL" sz="8000" dirty="0" err="1"/>
              <a:t>simpler</a:t>
            </a:r>
            <a:endParaRPr lang="pl-PL" sz="8000" dirty="0"/>
          </a:p>
          <a:p>
            <a:endParaRPr lang="pl-PL" sz="5600" dirty="0"/>
          </a:p>
          <a:p>
            <a:r>
              <a:rPr lang="pl-PL" sz="5600" dirty="0" err="1"/>
              <a:t>Support</a:t>
            </a:r>
            <a:r>
              <a:rPr lang="pl-PL" sz="5600" dirty="0"/>
              <a:t> for </a:t>
            </a:r>
            <a:r>
              <a:rPr lang="pl-PL" sz="5600" dirty="0" err="1"/>
              <a:t>objects</a:t>
            </a:r>
            <a:r>
              <a:rPr lang="pl-PL" sz="5600" dirty="0"/>
              <a:t> </a:t>
            </a:r>
            <a:r>
              <a:rPr lang="pl-PL" sz="5600" dirty="0" err="1"/>
              <a:t>added</a:t>
            </a:r>
            <a:r>
              <a:rPr lang="pl-PL" sz="5600" dirty="0"/>
              <a:t> in ES9 (2018) </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15</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12" name="Picture 11">
            <a:extLst>
              <a:ext uri="{FF2B5EF4-FFF2-40B4-BE49-F238E27FC236}">
                <a16:creationId xmlns:a16="http://schemas.microsoft.com/office/drawing/2014/main" id="{3F2BEDA3-A36A-439E-94ED-6F7F617CCEF2}"/>
              </a:ext>
            </a:extLst>
          </p:cNvPr>
          <p:cNvPicPr>
            <a:picLocks noChangeAspect="1"/>
          </p:cNvPicPr>
          <p:nvPr/>
        </p:nvPicPr>
        <p:blipFill>
          <a:blip r:embed="rId3"/>
          <a:stretch>
            <a:fillRect/>
          </a:stretch>
        </p:blipFill>
        <p:spPr>
          <a:xfrm>
            <a:off x="12192000" y="3127750"/>
            <a:ext cx="11058273" cy="7460499"/>
          </a:xfrm>
          <a:prstGeom prst="rect">
            <a:avLst/>
          </a:prstGeom>
          <a:ln w="12700">
            <a:solidFill>
              <a:schemeClr val="bg1"/>
            </a:solidFill>
          </a:ln>
        </p:spPr>
      </p:pic>
    </p:spTree>
    <p:extLst>
      <p:ext uri="{BB962C8B-B14F-4D97-AF65-F5344CB8AC3E}">
        <p14:creationId xmlns:p14="http://schemas.microsoft.com/office/powerpoint/2010/main" val="642786458"/>
      </p:ext>
    </p:extLst>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a:solidFill>
                  <a:schemeClr val="accent1"/>
                </a:solidFill>
              </a:rPr>
              <a:t>Block-scoped </a:t>
            </a:r>
            <a:r>
              <a:rPr lang="en-US" sz="13000" b="1" dirty="0">
                <a:solidFill>
                  <a:schemeClr val="accent1"/>
                </a:solidFill>
              </a:rPr>
              <a:t>“</a:t>
            </a:r>
            <a:r>
              <a:rPr lang="pl-PL" sz="13000" b="1" dirty="0">
                <a:solidFill>
                  <a:schemeClr val="accent1"/>
                </a:solidFill>
              </a:rPr>
              <a:t>let</a:t>
            </a:r>
            <a:r>
              <a:rPr lang="en-US" sz="13000" b="1" dirty="0">
                <a:solidFill>
                  <a:schemeClr val="accent1"/>
                </a:solidFill>
              </a:rPr>
              <a:t>”</a:t>
            </a:r>
            <a:r>
              <a:rPr lang="pl-PL" sz="13000" b="1" dirty="0">
                <a:solidFill>
                  <a:schemeClr val="accent1"/>
                </a:solidFill>
              </a:rPr>
              <a:t>…</a:t>
            </a:r>
          </a:p>
          <a:p>
            <a:r>
              <a:rPr lang="en-US" sz="8000" dirty="0"/>
              <a:t>Couples variables with the scope</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16</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a:solidFill>
                  <a:schemeClr val="accent1"/>
                </a:solidFill>
              </a:rPr>
              <a:t>…and “</a:t>
            </a:r>
            <a:r>
              <a:rPr lang="en-US" sz="13000" b="1" dirty="0" err="1">
                <a:solidFill>
                  <a:schemeClr val="accent1"/>
                </a:solidFill>
              </a:rPr>
              <a:t>const</a:t>
            </a:r>
            <a:r>
              <a:rPr lang="en-US" sz="13000" b="1" dirty="0">
                <a:solidFill>
                  <a:schemeClr val="accent1"/>
                </a:solidFill>
              </a:rPr>
              <a:t>”</a:t>
            </a:r>
            <a:endParaRPr lang="pl-PL" sz="13000" b="1" dirty="0">
              <a:solidFill>
                <a:schemeClr val="accent1"/>
              </a:solidFill>
            </a:endParaRPr>
          </a:p>
          <a:p>
            <a:r>
              <a:rPr lang="en-US" sz="8000" dirty="0"/>
              <a:t>Disallows reassignments</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a:solidFill>
                  <a:schemeClr val="accent1"/>
                </a:solidFill>
              </a:rPr>
              <a:t>Modules</a:t>
            </a:r>
            <a:endParaRPr lang="pl-PL" sz="13000" b="1" dirty="0">
              <a:solidFill>
                <a:schemeClr val="accent1"/>
              </a:solidFill>
            </a:endParaRPr>
          </a:p>
          <a:p>
            <a:r>
              <a:rPr lang="en-US" sz="8000" dirty="0"/>
              <a:t>Import only what’s really needed</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a:solidFill>
                  <a:schemeClr val="accent1"/>
                </a:solidFill>
              </a:rPr>
              <a:t>For-of loops</a:t>
            </a:r>
            <a:endParaRPr lang="pl-PL" sz="13000" b="1" dirty="0">
              <a:solidFill>
                <a:schemeClr val="accent1"/>
              </a:solidFill>
            </a:endParaRPr>
          </a:p>
          <a:p>
            <a:r>
              <a:rPr lang="en-US" sz="8000" dirty="0"/>
              <a:t>Because every language has them :)</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Choice</a:t>
            </a:r>
          </a:p>
          <a:p>
            <a:r>
              <a:rPr lang="en-US" dirty="0"/>
              <a:t>taken to the</a:t>
            </a:r>
            <a:endParaRPr lang="pl-PL" dirty="0"/>
          </a:p>
          <a:p>
            <a:r>
              <a:rPr lang="en-US" b="1" dirty="0">
                <a:solidFill>
                  <a:schemeClr val="accent1"/>
                </a:solidFill>
              </a:rPr>
              <a:t>extreme</a:t>
            </a:r>
            <a:endParaRPr lang="en-US" sz="5000" b="1" dirty="0">
              <a:solidFill>
                <a:srgbClr val="F0AA1F"/>
              </a:solidFill>
              <a:sym typeface="Oswald Light" charset="0"/>
            </a:endParaRPr>
          </a:p>
          <a:p>
            <a:r>
              <a:rPr lang="en-US" sz="5000" dirty="0">
                <a:solidFill>
                  <a:srgbClr val="F0AA1F"/>
                </a:solidFill>
                <a:sym typeface="Oswald Light" charset="0"/>
              </a:rPr>
              <a:t>(chaos)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36</a:t>
            </a:fld>
            <a:endParaRPr lang="en-US" dirty="0">
              <a:solidFill>
                <a:srgbClr val="FFFFFF"/>
              </a:solidFill>
            </a:endParaRPr>
          </a:p>
        </p:txBody>
      </p:sp>
    </p:spTree>
    <p:extLst>
      <p:ext uri="{BB962C8B-B14F-4D97-AF65-F5344CB8AC3E}">
        <p14:creationId xmlns:p14="http://schemas.microsoft.com/office/powerpoint/2010/main" val="3454437777"/>
      </p:ext>
    </p:extLst>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Package managers:</a:t>
            </a:r>
            <a:endParaRPr lang="pl-PL" dirty="0"/>
          </a:p>
          <a:p>
            <a:r>
              <a:rPr lang="en-US" b="1" dirty="0">
                <a:solidFill>
                  <a:schemeClr val="accent1"/>
                </a:solidFill>
              </a:rPr>
              <a:t>NPM </a:t>
            </a:r>
            <a:r>
              <a:rPr lang="en-US" dirty="0">
                <a:solidFill>
                  <a:schemeClr val="accent1"/>
                </a:solidFill>
              </a:rPr>
              <a:t>vs</a:t>
            </a:r>
            <a:r>
              <a:rPr lang="en-US" b="1" dirty="0">
                <a:solidFill>
                  <a:schemeClr val="accent1"/>
                </a:solidFill>
              </a:rPr>
              <a:t> YARN</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37</a:t>
            </a:fld>
            <a:endParaRPr lang="en-US" dirty="0">
              <a:solidFill>
                <a:srgbClr val="FFFFFF"/>
              </a:solidFill>
            </a:endParaRPr>
          </a:p>
        </p:txBody>
      </p:sp>
    </p:spTree>
    <p:extLst>
      <p:ext uri="{BB962C8B-B14F-4D97-AF65-F5344CB8AC3E}">
        <p14:creationId xmlns:p14="http://schemas.microsoft.com/office/powerpoint/2010/main" val="1691549269"/>
      </p:ext>
    </p:extLst>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NPM</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Package manager</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Public package repository</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Private packages</a:t>
            </a:r>
            <a:endParaRPr lang="pl-PL" dirty="0">
              <a:solidFill>
                <a:schemeClr val="accent3"/>
              </a:solidFill>
            </a:endParaRPr>
          </a:p>
          <a:p>
            <a:pPr>
              <a:spcBef>
                <a:spcPts val="1200"/>
              </a:spcBef>
              <a:buFont typeface="Amatic SC Regular" pitchFamily="2" charset="0"/>
              <a:buChar char="*"/>
            </a:pPr>
            <a:r>
              <a:rPr lang="pl-PL" dirty="0" err="1">
                <a:solidFill>
                  <a:schemeClr val="accent3"/>
                </a:solidFill>
              </a:rPr>
              <a:t>self</a:t>
            </a:r>
            <a:r>
              <a:rPr lang="pl-PL" dirty="0">
                <a:solidFill>
                  <a:schemeClr val="accent3"/>
                </a:solidFill>
              </a:rPr>
              <a:t>-hosting </a:t>
            </a:r>
            <a:r>
              <a:rPr lang="en-US" dirty="0">
                <a:solidFill>
                  <a:schemeClr val="accent3"/>
                </a:solidFill>
              </a:rPr>
              <a:t>repository</a:t>
            </a:r>
            <a:r>
              <a:rPr lang="pl-PL" dirty="0">
                <a:solidFill>
                  <a:schemeClr val="accent3"/>
                </a:solidFill>
              </a:rPr>
              <a:t> (</a:t>
            </a:r>
            <a:r>
              <a:rPr lang="pl-PL" dirty="0" err="1">
                <a:solidFill>
                  <a:schemeClr val="accent3"/>
                </a:solidFill>
              </a:rPr>
              <a:t>npm</a:t>
            </a:r>
            <a:r>
              <a:rPr lang="pl-PL" dirty="0">
                <a:solidFill>
                  <a:schemeClr val="accent3"/>
                </a:solidFill>
              </a:rPr>
              <a:t> Enterprise)</a:t>
            </a:r>
            <a:endParaRPr lang="pl-PL" sz="5000"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425056174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Yarn</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a Package manager</a:t>
            </a:r>
          </a:p>
          <a:p>
            <a:pPr>
              <a:spcBef>
                <a:spcPts val="1200"/>
              </a:spcBef>
              <a:buFont typeface="Amatic SC Regular" pitchFamily="2" charset="0"/>
              <a:buChar char="*"/>
            </a:pPr>
            <a:r>
              <a:rPr lang="en-US" dirty="0">
                <a:solidFill>
                  <a:schemeClr val="accent3"/>
                </a:solidFill>
              </a:rPr>
              <a:t>Optimized for performance, package caching</a:t>
            </a:r>
          </a:p>
          <a:p>
            <a:pPr>
              <a:spcBef>
                <a:spcPts val="1200"/>
              </a:spcBef>
              <a:buFont typeface="Amatic SC Regular" pitchFamily="2" charset="0"/>
              <a:buChar char="*"/>
            </a:pPr>
            <a:r>
              <a:rPr lang="en-US" dirty="0">
                <a:solidFill>
                  <a:schemeClr val="accent3"/>
                </a:solidFill>
              </a:rPr>
              <a:t>Lock file</a:t>
            </a:r>
            <a:endParaRPr lang="pl-PL"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4</a:t>
            </a:r>
            <a:endParaRPr lang="pl-PL" kern="0" dirty="0">
              <a:latin typeface="Sketch Gothic" panose="02000506040000020004" pitchFamily="50" charset="0"/>
            </a:endParaRPr>
          </a:p>
        </p:txBody>
      </p:sp>
    </p:spTree>
    <p:extLst>
      <p:ext uri="{BB962C8B-B14F-4D97-AF65-F5344CB8AC3E}">
        <p14:creationId xmlns:p14="http://schemas.microsoft.com/office/powerpoint/2010/main" val="222665615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a:t>Web</a:t>
            </a:r>
          </a:p>
        </p:txBody>
      </p:sp>
      <p:sp>
        <p:nvSpPr>
          <p:cNvPr id="4" name="Text Placeholder 3"/>
          <p:cNvSpPr>
            <a:spLocks noGrp="1"/>
          </p:cNvSpPr>
          <p:nvPr>
            <p:ph type="body" sz="quarter" idx="11"/>
          </p:nvPr>
        </p:nvSpPr>
        <p:spPr/>
        <p:txBody>
          <a:bodyPr/>
          <a:lstStyle/>
          <a:p>
            <a:r>
              <a:rPr lang="pl-PL" dirty="0"/>
              <a:t>Non-web</a:t>
            </a:r>
          </a:p>
        </p:txBody>
      </p:sp>
      <p:sp>
        <p:nvSpPr>
          <p:cNvPr id="5" name="Text Placeholder 4"/>
          <p:cNvSpPr>
            <a:spLocks noGrp="1"/>
          </p:cNvSpPr>
          <p:nvPr>
            <p:ph type="body" sz="quarter" idx="12"/>
          </p:nvPr>
        </p:nvSpPr>
        <p:spPr/>
        <p:txBody>
          <a:bodyPr/>
          <a:lstStyle/>
          <a:p>
            <a:r>
              <a:rPr lang="pl-PL" sz="5200" dirty="0">
                <a:latin typeface="+mn-lt"/>
              </a:rPr>
              <a:t>Both </a:t>
            </a:r>
            <a:r>
              <a:rPr lang="pl-PL" sz="5200" dirty="0">
                <a:solidFill>
                  <a:schemeClr val="accent4"/>
                </a:solidFill>
                <a:latin typeface="+mn-lt"/>
              </a:rPr>
              <a:t>client-</a:t>
            </a:r>
            <a:r>
              <a:rPr lang="pl-PL" sz="5200" dirty="0">
                <a:latin typeface="+mn-lt"/>
              </a:rPr>
              <a:t> (</a:t>
            </a:r>
            <a:r>
              <a:rPr lang="pl-PL" sz="5200" strike="sngStrike" dirty="0">
                <a:latin typeface="+mn-lt"/>
              </a:rPr>
              <a:t>interpreted</a:t>
            </a:r>
            <a:r>
              <a:rPr lang="pl-PL" sz="5200" dirty="0">
                <a:latin typeface="+mn-lt"/>
              </a:rPr>
              <a:t> compiled by browsers to CLR nowadays) and </a:t>
            </a:r>
            <a:r>
              <a:rPr lang="pl-PL" sz="5200" dirty="0">
                <a:solidFill>
                  <a:schemeClr val="accent4"/>
                </a:solidFill>
                <a:latin typeface="+mn-lt"/>
              </a:rPr>
              <a:t>server-side</a:t>
            </a:r>
            <a:r>
              <a:rPr lang="pl-PL" sz="5200" dirty="0">
                <a:latin typeface="+mn-lt"/>
              </a:rPr>
              <a:t> (executed by node.js environment)</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a:latin typeface="+mn-lt"/>
              </a:rPr>
              <a:t>Embedded scripting language (e.g. browsers extensions)</a:t>
            </a:r>
          </a:p>
          <a:p>
            <a:pPr marL="857250" lvl="0" indent="-857250">
              <a:buFont typeface="Amatic SC" pitchFamily="2" charset="0"/>
              <a:buChar char="*"/>
            </a:pPr>
            <a:r>
              <a:rPr lang="pl-PL" sz="5200" dirty="0">
                <a:latin typeface="+mn-lt"/>
              </a:rPr>
              <a:t>General purpose scripting language</a:t>
            </a:r>
          </a:p>
          <a:p>
            <a:pPr marL="857250" lvl="0" indent="-857250">
              <a:buFont typeface="Amatic SC" pitchFamily="2" charset="0"/>
              <a:buChar char="*"/>
            </a:pPr>
            <a:r>
              <a:rPr lang="pl-PL" sz="5200" dirty="0">
                <a:latin typeface="+mn-lt"/>
              </a:rPr>
              <a:t>Used as an application platform</a:t>
            </a:r>
          </a:p>
        </p:txBody>
      </p:sp>
      <p:sp>
        <p:nvSpPr>
          <p:cNvPr id="7" name="Text Placeholder 6"/>
          <p:cNvSpPr>
            <a:spLocks noGrp="1"/>
          </p:cNvSpPr>
          <p:nvPr>
            <p:ph type="body" sz="quarter" idx="14"/>
          </p:nvPr>
        </p:nvSpPr>
        <p:spPr/>
        <p:txBody>
          <a:bodyPr/>
          <a:lstStyle/>
          <a:p>
            <a:r>
              <a:rPr lang="pl-PL" sz="15000" dirty="0">
                <a:latin typeface="Sketch Gothic" panose="02000506040000020004" pitchFamily="50" charset="0"/>
              </a:rPr>
              <a:t>Execution Environments</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92123275"/>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771" y="4838073"/>
            <a:ext cx="13589000" cy="6559270"/>
          </a:xfrm>
        </p:spPr>
        <p:txBody>
          <a:bodyPr/>
          <a:lstStyle/>
          <a:p>
            <a:pPr marL="0" lvl="0" indent="0" algn="ctr">
              <a:spcBef>
                <a:spcPct val="0"/>
              </a:spcBef>
              <a:buSzTx/>
              <a:buNone/>
            </a:pPr>
            <a:r>
              <a:rPr lang="en-US" sz="15000" dirty="0">
                <a:sym typeface="Novecento wide Book" charset="0"/>
              </a:rPr>
              <a:t>Both use</a:t>
            </a:r>
            <a:endParaRPr lang="pl-PL" sz="15000" dirty="0">
              <a:sym typeface="Novecento wide Book" charset="0"/>
            </a:endParaRPr>
          </a:p>
          <a:p>
            <a:pPr marL="0" lvl="0" indent="0" algn="ctr">
              <a:spcBef>
                <a:spcPct val="0"/>
              </a:spcBef>
              <a:buSzTx/>
              <a:buNone/>
            </a:pPr>
            <a:r>
              <a:rPr lang="en-US" sz="15000" b="1" dirty="0" err="1">
                <a:solidFill>
                  <a:srgbClr val="ECB100"/>
                </a:solidFill>
                <a:sym typeface="Novecento wide Book" charset="0"/>
              </a:rPr>
              <a:t>Package.json</a:t>
            </a:r>
            <a:endParaRPr lang="pl-PL" sz="15000" b="1" i="1"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 name="Picture 3">
            <a:extLst>
              <a:ext uri="{FF2B5EF4-FFF2-40B4-BE49-F238E27FC236}">
                <a16:creationId xmlns:a16="http://schemas.microsoft.com/office/drawing/2014/main" id="{0D3A8D36-4EEB-4504-8182-8682418A8B8B}"/>
              </a:ext>
            </a:extLst>
          </p:cNvPr>
          <p:cNvPicPr>
            <a:picLocks noChangeAspect="1"/>
          </p:cNvPicPr>
          <p:nvPr/>
        </p:nvPicPr>
        <p:blipFill>
          <a:blip r:embed="rId3"/>
          <a:stretch>
            <a:fillRect/>
          </a:stretch>
        </p:blipFill>
        <p:spPr>
          <a:xfrm>
            <a:off x="13994771" y="3974166"/>
            <a:ext cx="6960858" cy="6559270"/>
          </a:xfrm>
          <a:prstGeom prst="rect">
            <a:avLst/>
          </a:prstGeom>
          <a:ln w="12700">
            <a:solidFill>
              <a:schemeClr val="accent3"/>
            </a:solidFill>
          </a:ln>
        </p:spPr>
      </p:pic>
    </p:spTree>
    <p:extLst>
      <p:ext uri="{BB962C8B-B14F-4D97-AF65-F5344CB8AC3E}">
        <p14:creationId xmlns:p14="http://schemas.microsoft.com/office/powerpoint/2010/main" val="3583467820"/>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Task Runners:</a:t>
            </a:r>
            <a:endParaRPr lang="pl-PL" dirty="0"/>
          </a:p>
          <a:p>
            <a:r>
              <a:rPr lang="en-US" b="1" dirty="0">
                <a:solidFill>
                  <a:schemeClr val="accent1"/>
                </a:solidFill>
              </a:rPr>
              <a:t>Grunt, Gulp, DIY scripts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41</a:t>
            </a:fld>
            <a:endParaRPr lang="en-US" dirty="0">
              <a:solidFill>
                <a:srgbClr val="FFFFFF"/>
              </a:solidFill>
            </a:endParaRPr>
          </a:p>
        </p:txBody>
      </p:sp>
    </p:spTree>
    <p:extLst>
      <p:ext uri="{BB962C8B-B14F-4D97-AF65-F5344CB8AC3E}">
        <p14:creationId xmlns:p14="http://schemas.microsoft.com/office/powerpoint/2010/main" val="1347685566"/>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Grunt</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Declarative configuration</a:t>
            </a:r>
          </a:p>
          <a:p>
            <a:pPr>
              <a:spcBef>
                <a:spcPts val="1200"/>
              </a:spcBef>
              <a:buFont typeface="Amatic SC Regular" pitchFamily="2" charset="0"/>
              <a:buChar char="*"/>
            </a:pPr>
            <a:r>
              <a:rPr lang="en-US" dirty="0">
                <a:solidFill>
                  <a:schemeClr val="accent3"/>
                </a:solidFill>
              </a:rPr>
              <a:t>File-based processing</a:t>
            </a:r>
          </a:p>
          <a:p>
            <a:pPr>
              <a:spcBef>
                <a:spcPts val="1200"/>
              </a:spcBef>
              <a:buFont typeface="Amatic SC Regular" pitchFamily="2" charset="0"/>
              <a:buChar char="*"/>
            </a:pPr>
            <a:r>
              <a:rPr lang="en-US" dirty="0">
                <a:solidFill>
                  <a:schemeClr val="accent3"/>
                </a:solidFill>
              </a:rPr>
              <a:t>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42</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1026" name="Picture 2" descr="https://gruntjs.com/img/og.png">
            <a:extLst>
              <a:ext uri="{FF2B5EF4-FFF2-40B4-BE49-F238E27FC236}">
                <a16:creationId xmlns:a16="http://schemas.microsoft.com/office/drawing/2014/main" id="{B5207E7E-864E-4BBC-9979-E9C6E62A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256" y="4582885"/>
            <a:ext cx="6110515" cy="611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96885"/>
      </p:ext>
    </p:extLst>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Gulp</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Configuration = Code</a:t>
            </a:r>
          </a:p>
          <a:p>
            <a:pPr>
              <a:spcBef>
                <a:spcPts val="1200"/>
              </a:spcBef>
              <a:buFont typeface="Amatic SC Regular" pitchFamily="2" charset="0"/>
              <a:buChar char="*"/>
            </a:pPr>
            <a:r>
              <a:rPr lang="en-US" dirty="0">
                <a:solidFill>
                  <a:schemeClr val="accent3"/>
                </a:solidFill>
              </a:rPr>
              <a:t>In-memory, stream-based processing</a:t>
            </a:r>
          </a:p>
          <a:p>
            <a:pPr>
              <a:spcBef>
                <a:spcPts val="1200"/>
              </a:spcBef>
              <a:buFont typeface="Amatic SC Regular" pitchFamily="2" charset="0"/>
              <a:buChar char="*"/>
            </a:pPr>
            <a:r>
              <a:rPr lang="en-US" dirty="0">
                <a:solidFill>
                  <a:schemeClr val="accent3"/>
                </a:solidFill>
              </a:rPr>
              <a:t>Still 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43</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2050" name="Picture 2" descr="https://raw.githubusercontent.com/gulpjs/artwork/master/gulp-2x.png">
            <a:extLst>
              <a:ext uri="{FF2B5EF4-FFF2-40B4-BE49-F238E27FC236}">
                <a16:creationId xmlns:a16="http://schemas.microsoft.com/office/drawing/2014/main" id="{C08E2919-E083-4FBB-9542-DDAB908F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0" y="3808519"/>
            <a:ext cx="3109686" cy="6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4126"/>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DIY (</a:t>
            </a:r>
            <a:r>
              <a:rPr lang="en-US" sz="16600" b="1" dirty="0" err="1">
                <a:solidFill>
                  <a:schemeClr val="accent4"/>
                </a:solidFill>
              </a:rPr>
              <a:t>npm</a:t>
            </a:r>
            <a:r>
              <a:rPr lang="en-US" sz="16600" b="1" dirty="0">
                <a:solidFill>
                  <a:schemeClr val="accent4"/>
                </a:solidFill>
              </a:rPr>
              <a:t>) scripts</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your code</a:t>
            </a:r>
          </a:p>
          <a:p>
            <a:pPr>
              <a:spcBef>
                <a:spcPts val="1200"/>
              </a:spcBef>
              <a:buFont typeface="Amatic SC Regular" pitchFamily="2" charset="0"/>
              <a:buChar char="*"/>
            </a:pPr>
            <a:r>
              <a:rPr lang="en-US" dirty="0">
                <a:solidFill>
                  <a:schemeClr val="accent3"/>
                </a:solidFill>
              </a:rPr>
              <a:t>Or a single command line</a:t>
            </a:r>
          </a:p>
          <a:p>
            <a:pPr>
              <a:spcBef>
                <a:spcPts val="1200"/>
              </a:spcBef>
              <a:buFont typeface="Amatic SC Regular" pitchFamily="2" charset="0"/>
              <a:buChar char="*"/>
            </a:pPr>
            <a:r>
              <a:rPr lang="en-US" dirty="0">
                <a:solidFill>
                  <a:schemeClr val="accent3"/>
                </a:solidFill>
              </a:rPr>
              <a:t>Executed by NPM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9</a:t>
            </a:r>
            <a:endParaRPr lang="pl-PL" kern="0" dirty="0">
              <a:latin typeface="Sketch Gothic" panose="02000506040000020004" pitchFamily="50" charset="0"/>
            </a:endParaRPr>
          </a:p>
        </p:txBody>
      </p:sp>
    </p:spTree>
    <p:extLst>
      <p:ext uri="{BB962C8B-B14F-4D97-AF65-F5344CB8AC3E}">
        <p14:creationId xmlns:p14="http://schemas.microsoft.com/office/powerpoint/2010/main" val="2665097505"/>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Compilers/</a:t>
            </a:r>
            <a:r>
              <a:rPr lang="en-US" dirty="0" err="1"/>
              <a:t>Transpilers</a:t>
            </a:r>
            <a:r>
              <a:rPr lang="en-US" dirty="0"/>
              <a:t>:</a:t>
            </a:r>
            <a:endParaRPr lang="pl-PL" dirty="0"/>
          </a:p>
          <a:p>
            <a:r>
              <a:rPr lang="en-US" b="1" dirty="0">
                <a:solidFill>
                  <a:schemeClr val="accent1"/>
                </a:solidFill>
              </a:rPr>
              <a:t>Millions of them</a:t>
            </a:r>
          </a:p>
          <a:p>
            <a:pPr lvl="0"/>
            <a:r>
              <a:rPr lang="en-US" sz="5000" dirty="0">
                <a:solidFill>
                  <a:srgbClr val="F0AA1F"/>
                </a:solidFill>
                <a:sym typeface="Oswald Light" charset="0"/>
              </a:rPr>
              <a:t>(but mainly </a:t>
            </a:r>
            <a:r>
              <a:rPr lang="en-US" sz="5000" b="1" dirty="0">
                <a:solidFill>
                  <a:srgbClr val="F0AA1F"/>
                </a:solidFill>
                <a:sym typeface="Oswald Light" charset="0"/>
              </a:rPr>
              <a:t>Babel</a:t>
            </a:r>
            <a:r>
              <a:rPr lang="en-US" sz="5000" dirty="0">
                <a:solidFill>
                  <a:srgbClr val="F0AA1F"/>
                </a:solidFill>
                <a:sym typeface="Oswald Light" charset="0"/>
              </a:rPr>
              <a:t>)</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10</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45</a:t>
            </a:fld>
            <a:endParaRPr lang="en-US" dirty="0">
              <a:solidFill>
                <a:srgbClr val="FFFFFF"/>
              </a:solidFill>
            </a:endParaRPr>
          </a:p>
        </p:txBody>
      </p:sp>
    </p:spTree>
    <p:extLst>
      <p:ext uri="{BB962C8B-B14F-4D97-AF65-F5344CB8AC3E}">
        <p14:creationId xmlns:p14="http://schemas.microsoft.com/office/powerpoint/2010/main" val="578196414"/>
      </p:ext>
    </p:extLst>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Babel</a:t>
            </a:r>
          </a:p>
          <a:p>
            <a:pPr marL="0" lvl="0" indent="0" algn="ctr">
              <a:spcBef>
                <a:spcPct val="0"/>
              </a:spcBef>
              <a:buSzTx/>
              <a:buNone/>
            </a:pPr>
            <a:r>
              <a:rPr lang="en-US" sz="15000" dirty="0">
                <a:sym typeface="Novecento wide Book" charset="0"/>
              </a:rPr>
              <a:t>Cutting edge JS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46</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4285400522"/>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Typescript</a:t>
            </a:r>
          </a:p>
          <a:p>
            <a:pPr marL="0" lvl="0" indent="0" algn="ctr">
              <a:spcBef>
                <a:spcPct val="0"/>
              </a:spcBef>
              <a:buSzTx/>
              <a:buNone/>
            </a:pPr>
            <a:r>
              <a:rPr lang="en-US" sz="15000" dirty="0">
                <a:sym typeface="Novecento wide Book" charset="0"/>
              </a:rPr>
              <a:t>Cutting edge JS (with types)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47</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12</a:t>
            </a:r>
            <a:endParaRPr lang="pl-PL" kern="0" dirty="0">
              <a:latin typeface="Sketch Gothic" panose="02000506040000020004" pitchFamily="50" charset="0"/>
            </a:endParaRPr>
          </a:p>
        </p:txBody>
      </p:sp>
    </p:spTree>
    <p:extLst>
      <p:ext uri="{BB962C8B-B14F-4D97-AF65-F5344CB8AC3E}">
        <p14:creationId xmlns:p14="http://schemas.microsoft.com/office/powerpoint/2010/main" val="4260468602"/>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The rest</a:t>
            </a:r>
          </a:p>
          <a:p>
            <a:pPr lvl="0">
              <a:spcBef>
                <a:spcPts val="1200"/>
              </a:spcBef>
              <a:buFont typeface="Amatic SC Regular" pitchFamily="2" charset="0"/>
              <a:buChar char="*"/>
            </a:pPr>
            <a:r>
              <a:rPr lang="en-US" dirty="0"/>
              <a:t>‘alternative’ JS syntax languages (ex. – </a:t>
            </a:r>
            <a:r>
              <a:rPr lang="en-US" dirty="0" err="1"/>
              <a:t>CoffeeScript</a:t>
            </a:r>
            <a:r>
              <a:rPr lang="en-US" dirty="0"/>
              <a:t>)</a:t>
            </a:r>
          </a:p>
          <a:p>
            <a:pPr lvl="0">
              <a:spcBef>
                <a:spcPts val="1200"/>
              </a:spcBef>
              <a:buFont typeface="Amatic SC Regular" pitchFamily="2" charset="0"/>
              <a:buChar char="*"/>
            </a:pPr>
            <a:r>
              <a:rPr lang="en-US" dirty="0"/>
              <a:t>Full blown runtime environments (Scala.js, Elm)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13</a:t>
            </a:r>
            <a:endParaRPr lang="pl-PL" kern="0" dirty="0">
              <a:latin typeface="Sketch Gothic" panose="02000506040000020004" pitchFamily="50" charset="0"/>
            </a:endParaRPr>
          </a:p>
        </p:txBody>
      </p:sp>
    </p:spTree>
    <p:extLst>
      <p:ext uri="{BB962C8B-B14F-4D97-AF65-F5344CB8AC3E}">
        <p14:creationId xmlns:p14="http://schemas.microsoft.com/office/powerpoint/2010/main" val="696353970"/>
      </p:ext>
    </p:extLst>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Bundlers:</a:t>
            </a:r>
            <a:endParaRPr lang="pl-PL" dirty="0"/>
          </a:p>
          <a:p>
            <a:r>
              <a:rPr lang="en-US" b="1" dirty="0">
                <a:solidFill>
                  <a:schemeClr val="accent1"/>
                </a:solidFill>
              </a:rPr>
              <a:t>The ‘pack it for the browser’ gizmo</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49</a:t>
            </a:fld>
            <a:endParaRPr lang="en-US" dirty="0">
              <a:solidFill>
                <a:srgbClr val="FFFFFF"/>
              </a:solidFill>
            </a:endParaRPr>
          </a:p>
        </p:txBody>
      </p:sp>
    </p:spTree>
    <p:extLst>
      <p:ext uri="{BB962C8B-B14F-4D97-AF65-F5344CB8AC3E}">
        <p14:creationId xmlns:p14="http://schemas.microsoft.com/office/powerpoint/2010/main" val="1985452625"/>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a:solidFill>
                  <a:schemeClr val="accent4"/>
                </a:solidFill>
                <a:latin typeface="Amatic SC Regular" pitchFamily="2" charset="0"/>
              </a:rPr>
              <a:t>OLOO</a:t>
            </a:r>
            <a:r>
              <a:rPr lang="pl-PL" b="1" dirty="0">
                <a:solidFill>
                  <a:schemeClr val="accent5"/>
                </a:solidFill>
                <a:latin typeface="Amatic SC Regular" pitchFamily="2" charset="0"/>
              </a:rPr>
              <a:t>*</a:t>
            </a:r>
            <a:r>
              <a:rPr lang="pl-PL" b="1" dirty="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a:solidFill>
                  <a:schemeClr val="accent3"/>
                </a:solidFill>
                <a:latin typeface="Amatic SC Regular" pitchFamily="2" charset="0"/>
              </a:rPr>
              <a:t>Inheritance („is a”)</a:t>
            </a:r>
          </a:p>
        </p:txBody>
      </p:sp>
      <p:sp>
        <p:nvSpPr>
          <p:cNvPr id="5" name="Text Placeholder 4"/>
          <p:cNvSpPr>
            <a:spLocks noGrp="1"/>
          </p:cNvSpPr>
          <p:nvPr>
            <p:ph type="body" sz="quarter" idx="29"/>
          </p:nvPr>
        </p:nvSpPr>
        <p:spPr/>
        <p:txBody>
          <a:bodyPr/>
          <a:lstStyle/>
          <a:p>
            <a:pPr>
              <a:buFont typeface="Amatic SC" pitchFamily="2" charset="0"/>
              <a:buChar char="*"/>
            </a:pPr>
            <a:r>
              <a:rPr lang="pl-PL" dirty="0">
                <a:latin typeface="+mn-lt"/>
              </a:rPr>
              <a:t>Creating objects directly from other objects</a:t>
            </a:r>
          </a:p>
          <a:p>
            <a:pPr>
              <a:buFont typeface="Amatic SC" pitchFamily="2" charset="0"/>
              <a:buChar char="*"/>
            </a:pPr>
            <a:r>
              <a:rPr lang="pl-PL" dirty="0">
                <a:latin typeface="+mn-lt"/>
              </a:rPr>
              <a:t>Behaviour delegation</a:t>
            </a:r>
          </a:p>
          <a:p>
            <a:pPr>
              <a:buFont typeface="Amatic SC" pitchFamily="2" charset="0"/>
              <a:buChar char="*"/>
            </a:pPr>
            <a:r>
              <a:rPr lang="pl-PL" dirty="0">
                <a:latin typeface="+mn-lt"/>
              </a:rPr>
              <a:t>Composability</a:t>
            </a:r>
          </a:p>
          <a:p>
            <a:pPr>
              <a:buFont typeface="Amatic SC" pitchFamily="2" charset="0"/>
              <a:buChar char="*"/>
            </a:pPr>
            <a:r>
              <a:rPr lang="pl-PL" dirty="0">
                <a:latin typeface="+mn-lt"/>
              </a:rPr>
              <a:t>Extending objects dynamically</a:t>
            </a:r>
          </a:p>
        </p:txBody>
      </p:sp>
      <p:sp>
        <p:nvSpPr>
          <p:cNvPr id="6" name="Text Placeholder 5"/>
          <p:cNvSpPr>
            <a:spLocks noGrp="1"/>
          </p:cNvSpPr>
          <p:nvPr>
            <p:ph type="body" sz="quarter" idx="30"/>
          </p:nvPr>
        </p:nvSpPr>
        <p:spPr/>
        <p:txBody>
          <a:bodyPr/>
          <a:lstStyle/>
          <a:p>
            <a:pPr>
              <a:buFont typeface="Amatic SC" pitchFamily="2" charset="0"/>
              <a:buChar char="*"/>
            </a:pPr>
            <a:r>
              <a:rPr lang="pl-PL" dirty="0">
                <a:latin typeface="+mn-lt"/>
              </a:rPr>
              <a:t>Tightly couples base class with inherited ones</a:t>
            </a:r>
          </a:p>
          <a:p>
            <a:pPr>
              <a:buFont typeface="Amatic SC" pitchFamily="2" charset="0"/>
              <a:buChar char="*"/>
            </a:pPr>
            <a:r>
              <a:rPr lang="pl-PL" dirty="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a:solidFill>
                  <a:schemeClr val="accent5"/>
                </a:solidFill>
                <a:latin typeface="Amatic SC Regular" pitchFamily="2" charset="0"/>
              </a:rPr>
              <a:t>* </a:t>
            </a:r>
            <a:r>
              <a:rPr lang="pl-PL" sz="4000" b="1" kern="0" dirty="0">
                <a:solidFill>
                  <a:schemeClr val="accent3"/>
                </a:solidFill>
                <a:latin typeface="Amatic SC Regular" pitchFamily="2" charset="0"/>
              </a:rPr>
              <a:t>objects-linked-to-other-objects</a:t>
            </a:r>
            <a:endParaRPr lang="pl-PL" sz="4000" b="1" kern="0" dirty="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a:latin typeface="Sketch Gothic" panose="02000506040000020004" pitchFamily="50" charset="0"/>
              </a:rPr>
              <a:t>OOP</a:t>
            </a:r>
          </a:p>
        </p:txBody>
      </p:sp>
    </p:spTree>
    <p:extLst>
      <p:ext uri="{BB962C8B-B14F-4D97-AF65-F5344CB8AC3E}">
        <p14:creationId xmlns:p14="http://schemas.microsoft.com/office/powerpoint/2010/main" val="1857754836"/>
      </p:ext>
    </p:extLst>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Before</a:t>
            </a:r>
          </a:p>
          <a:p>
            <a:pPr lvl="0">
              <a:spcBef>
                <a:spcPts val="1200"/>
              </a:spcBef>
              <a:buFont typeface="Amatic SC Regular" pitchFamily="2" charset="0"/>
              <a:buChar char="*"/>
            </a:pPr>
            <a:r>
              <a:rPr lang="en-US" dirty="0"/>
              <a:t>&lt;script&gt;, &lt;link&gt;, &lt;style&gt; managed by hand</a:t>
            </a:r>
          </a:p>
          <a:p>
            <a:pPr lvl="0">
              <a:spcBef>
                <a:spcPts val="1200"/>
              </a:spcBef>
              <a:buFont typeface="Amatic SC Regular" pitchFamily="2" charset="0"/>
              <a:buChar char="*"/>
            </a:pPr>
            <a:r>
              <a:rPr lang="en-US" dirty="0"/>
              <a:t>Should A.js be before, or after B.js?</a:t>
            </a:r>
          </a:p>
          <a:p>
            <a:pPr lvl="0">
              <a:spcBef>
                <a:spcPts val="1200"/>
              </a:spcBef>
              <a:buFont typeface="Amatic SC Regular" pitchFamily="2" charset="0"/>
              <a:buChar char="*"/>
            </a:pPr>
            <a:r>
              <a:rPr lang="en-US" dirty="0"/>
              <a:t>Global variables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2052130635"/>
      </p:ext>
    </p:extLst>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After (</a:t>
            </a:r>
            <a:r>
              <a:rPr lang="en-US" sz="16600" b="1" dirty="0" err="1">
                <a:solidFill>
                  <a:schemeClr val="accent4"/>
                </a:solidFill>
              </a:rPr>
              <a:t>Webpack</a:t>
            </a:r>
            <a:r>
              <a:rPr lang="en-US" sz="16600" b="1" dirty="0">
                <a:solidFill>
                  <a:schemeClr val="accent4"/>
                </a:solidFill>
              </a:rPr>
              <a:t>)</a:t>
            </a:r>
          </a:p>
          <a:p>
            <a:pPr lvl="0">
              <a:spcBef>
                <a:spcPts val="1200"/>
              </a:spcBef>
              <a:buFont typeface="Amatic SC Regular" pitchFamily="2" charset="0"/>
              <a:buChar char="*"/>
            </a:pPr>
            <a:r>
              <a:rPr lang="en-US" dirty="0"/>
              <a:t>Look Ma, a single JS file!</a:t>
            </a:r>
          </a:p>
          <a:p>
            <a:pPr lvl="0">
              <a:spcBef>
                <a:spcPts val="1200"/>
              </a:spcBef>
              <a:buFont typeface="Amatic SC Regular" pitchFamily="2" charset="0"/>
              <a:buChar char="*"/>
            </a:pPr>
            <a:r>
              <a:rPr lang="en-US" dirty="0"/>
              <a:t>And a cryptic Declarative + Code based configuration</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3074" name="Picture 2" descr="https://avatars0.githubusercontent.com/u/25012217?s=280&amp;v=4">
            <a:extLst>
              <a:ext uri="{FF2B5EF4-FFF2-40B4-BE49-F238E27FC236}">
                <a16:creationId xmlns:a16="http://schemas.microsoft.com/office/drawing/2014/main" id="{7FDD5BBC-1CA7-45CF-95C0-776C852A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658" y="8591202"/>
            <a:ext cx="3230683" cy="32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090"/>
      </p:ext>
    </p:extLst>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a:t>
            </a:r>
            <a:r>
              <a:rPr lang="en-US" kern="0" dirty="0">
                <a:latin typeface="Sketch Gothic" panose="02000506040000020004" pitchFamily="50" charset="0"/>
              </a:rPr>
              <a:t>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Basic </a:t>
            </a:r>
            <a:r>
              <a:rPr lang="en-US" sz="6500" dirty="0" err="1"/>
              <a:t>webpack</a:t>
            </a:r>
            <a:r>
              <a:rPr lang="en-US" sz="6500" dirty="0"/>
              <a:t> configuration</a:t>
            </a:r>
            <a:endParaRPr lang="pl-PL" sz="6500" dirty="0"/>
          </a:p>
          <a:p>
            <a:endParaRPr lang="pl-PL" sz="6500" dirty="0"/>
          </a:p>
          <a:p>
            <a:endParaRPr lang="pl-PL" sz="6500" dirty="0"/>
          </a:p>
          <a:p>
            <a:r>
              <a:rPr lang="pl-PL" sz="4400" dirty="0"/>
              <a:t>source available: 0</a:t>
            </a:r>
            <a:r>
              <a:rPr lang="en-US" sz="4400" dirty="0"/>
              <a:t>0</a:t>
            </a:r>
            <a:r>
              <a:rPr lang="pl-PL" sz="4400" dirty="0"/>
              <a:t>-base</a:t>
            </a:r>
          </a:p>
        </p:txBody>
      </p:sp>
    </p:spTree>
    <p:extLst>
      <p:ext uri="{BB962C8B-B14F-4D97-AF65-F5344CB8AC3E}">
        <p14:creationId xmlns:p14="http://schemas.microsoft.com/office/powerpoint/2010/main" val="119517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Tests:</a:t>
            </a:r>
            <a:endParaRPr lang="pl-PL" dirty="0"/>
          </a:p>
          <a:p>
            <a:r>
              <a:rPr lang="en-US" dirty="0"/>
              <a:t>need a guide to choose</a:t>
            </a:r>
          </a:p>
          <a:p>
            <a:r>
              <a:rPr lang="en-US" dirty="0"/>
              <a:t>a tool</a:t>
            </a:r>
            <a:r>
              <a:rPr lang="en-US" b="1" dirty="0">
                <a:solidFill>
                  <a:schemeClr val="accent1"/>
                </a:solidFill>
              </a:rPr>
              <a:t> </a:t>
            </a:r>
            <a:r>
              <a:rPr lang="en-US" dirty="0"/>
              <a:t>to</a:t>
            </a:r>
            <a:r>
              <a:rPr lang="en-US" b="1" dirty="0">
                <a:solidFill>
                  <a:schemeClr val="accent1"/>
                </a:solidFill>
              </a:rPr>
              <a:t> just run them</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53</a:t>
            </a:fld>
            <a:endParaRPr lang="en-US" dirty="0">
              <a:solidFill>
                <a:srgbClr val="FFFFFF"/>
              </a:solidFill>
            </a:endParaRPr>
          </a:p>
        </p:txBody>
      </p:sp>
    </p:spTree>
    <p:extLst>
      <p:ext uri="{BB962C8B-B14F-4D97-AF65-F5344CB8AC3E}">
        <p14:creationId xmlns:p14="http://schemas.microsoft.com/office/powerpoint/2010/main" val="998919734"/>
      </p:ext>
    </p:extLst>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test runners (mocha, jasmine, jest, karma)</a:t>
            </a:r>
          </a:p>
          <a:p>
            <a:pPr lvl="0">
              <a:spcBef>
                <a:spcPts val="1200"/>
              </a:spcBef>
              <a:buFont typeface="Amatic SC Regular" pitchFamily="2" charset="0"/>
              <a:buChar char="*"/>
            </a:pPr>
            <a:r>
              <a:rPr lang="en-US" dirty="0"/>
              <a:t>The ‘actual’ tests (mocha, jasmine, jest)</a:t>
            </a:r>
          </a:p>
          <a:p>
            <a:pPr lvl="0">
              <a:spcBef>
                <a:spcPts val="1200"/>
              </a:spcBef>
              <a:buFont typeface="Amatic SC Regular" pitchFamily="2" charset="0"/>
              <a:buChar char="*"/>
            </a:pPr>
            <a:r>
              <a:rPr lang="en-US" dirty="0"/>
              <a:t>assertions (chai, jasmine, jest)</a:t>
            </a:r>
          </a:p>
          <a:p>
            <a:pPr lvl="0">
              <a:spcBef>
                <a:spcPts val="1200"/>
              </a:spcBef>
              <a:buFont typeface="Amatic SC Regular" pitchFamily="2" charset="0"/>
              <a:buChar char="*"/>
            </a:pPr>
            <a:r>
              <a:rPr lang="en-US" dirty="0"/>
              <a:t>snapshot testing (jest, ava)</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19</a:t>
            </a:r>
            <a:endParaRPr lang="pl-PL" kern="0" dirty="0">
              <a:latin typeface="Sketch Gothic" panose="02000506040000020004" pitchFamily="50" charset="0"/>
            </a:endParaRPr>
          </a:p>
        </p:txBody>
      </p:sp>
    </p:spTree>
    <p:extLst>
      <p:ext uri="{BB962C8B-B14F-4D97-AF65-F5344CB8AC3E}">
        <p14:creationId xmlns:p14="http://schemas.microsoft.com/office/powerpoint/2010/main" val="2650115349"/>
      </p:ext>
    </p:extLst>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Mocks, spies (</a:t>
            </a:r>
            <a:r>
              <a:rPr lang="en-US" dirty="0" err="1"/>
              <a:t>sinon</a:t>
            </a:r>
            <a:r>
              <a:rPr lang="en-US" dirty="0"/>
              <a:t>, jasmine, jest)</a:t>
            </a:r>
          </a:p>
          <a:p>
            <a:pPr lvl="0">
              <a:spcBef>
                <a:spcPts val="1200"/>
              </a:spcBef>
              <a:buFont typeface="Amatic SC Regular" pitchFamily="2" charset="0"/>
              <a:buChar char="*"/>
            </a:pPr>
            <a:r>
              <a:rPr lang="en-US" dirty="0"/>
              <a:t>code coverage (</a:t>
            </a:r>
            <a:r>
              <a:rPr lang="en-US" dirty="0" err="1"/>
              <a:t>istanbul</a:t>
            </a:r>
            <a:r>
              <a:rPr lang="en-US" dirty="0"/>
              <a:t>)</a:t>
            </a:r>
          </a:p>
          <a:p>
            <a:pPr lvl="0">
              <a:spcBef>
                <a:spcPts val="1200"/>
              </a:spcBef>
              <a:buFont typeface="Amatic SC Regular" pitchFamily="2" charset="0"/>
              <a:buChar char="*"/>
            </a:pPr>
            <a:r>
              <a:rPr lang="en-US" dirty="0"/>
              <a:t>Browser automation &amp; headless browser environments (</a:t>
            </a:r>
            <a:r>
              <a:rPr lang="en-US" dirty="0" err="1"/>
              <a:t>PhantomJS</a:t>
            </a:r>
            <a:r>
              <a:rPr lang="en-US" dirty="0"/>
              <a:t>, Protractor, </a:t>
            </a:r>
            <a:r>
              <a:rPr lang="en-US" dirty="0" err="1"/>
              <a:t>testcafe</a:t>
            </a:r>
            <a:r>
              <a:rPr lang="en-US" dirty="0"/>
              <a:t>)</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20</a:t>
            </a:r>
            <a:endParaRPr lang="pl-PL" kern="0" dirty="0">
              <a:latin typeface="Sketch Gothic" panose="02000506040000020004" pitchFamily="50" charset="0"/>
            </a:endParaRPr>
          </a:p>
        </p:txBody>
      </p:sp>
    </p:spTree>
    <p:extLst>
      <p:ext uri="{BB962C8B-B14F-4D97-AF65-F5344CB8AC3E}">
        <p14:creationId xmlns:p14="http://schemas.microsoft.com/office/powerpoint/2010/main" val="49218607"/>
      </p:ext>
    </p:extLst>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&amp; formatting:</a:t>
            </a:r>
            <a:endParaRPr lang="pl-PL" dirty="0"/>
          </a:p>
          <a:p>
            <a:r>
              <a:rPr lang="en-US" b="1" dirty="0">
                <a:solidFill>
                  <a:schemeClr val="accent1"/>
                </a:solidFill>
              </a:rPr>
              <a:t>Optional, but handy</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56</a:t>
            </a:fld>
            <a:endParaRPr lang="en-US" dirty="0">
              <a:solidFill>
                <a:srgbClr val="FFFFFF"/>
              </a:solidFill>
            </a:endParaRPr>
          </a:p>
        </p:txBody>
      </p:sp>
    </p:spTree>
    <p:extLst>
      <p:ext uri="{BB962C8B-B14F-4D97-AF65-F5344CB8AC3E}">
        <p14:creationId xmlns:p14="http://schemas.microsoft.com/office/powerpoint/2010/main" val="1239636399"/>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t>
            </a:r>
            <a:r>
              <a:rPr lang="en-US" b="1" dirty="0" err="1">
                <a:solidFill>
                  <a:schemeClr val="accent1"/>
                </a:solidFill>
              </a:rPr>
              <a:t>ESLint</a:t>
            </a:r>
            <a:endParaRPr lang="en-US" b="1" dirty="0">
              <a:solidFill>
                <a:schemeClr val="accent1"/>
              </a:solidFill>
            </a:endParaRPr>
          </a:p>
          <a:p>
            <a:r>
              <a:rPr lang="en-US" dirty="0"/>
              <a:t>formatting: </a:t>
            </a:r>
            <a:r>
              <a:rPr lang="en-US" b="1" dirty="0">
                <a:solidFill>
                  <a:schemeClr val="accent1"/>
                </a:solidFill>
              </a:rPr>
              <a:t>Prettier</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57</a:t>
            </a:fld>
            <a:endParaRPr lang="en-US" dirty="0">
              <a:solidFill>
                <a:srgbClr val="FFFFFF"/>
              </a:solidFill>
            </a:endParaRPr>
          </a:p>
        </p:txBody>
      </p:sp>
    </p:spTree>
    <p:extLst>
      <p:ext uri="{BB962C8B-B14F-4D97-AF65-F5344CB8AC3E}">
        <p14:creationId xmlns:p14="http://schemas.microsoft.com/office/powerpoint/2010/main" val="2580906668"/>
      </p:ext>
    </p:extLst>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React.js is </a:t>
            </a:r>
            <a:r>
              <a:rPr lang="pl-PL" b="1" dirty="0">
                <a:solidFill>
                  <a:schemeClr val="accent1"/>
                </a:solidFill>
              </a:rPr>
              <a:t>not</a:t>
            </a:r>
            <a:r>
              <a:rPr lang="pl-PL" b="1" dirty="0"/>
              <a:t> </a:t>
            </a:r>
            <a:r>
              <a:rPr lang="pl-PL" dirty="0"/>
              <a:t>a framework. It is</a:t>
            </a:r>
          </a:p>
          <a:p>
            <a:r>
              <a:rPr lang="pl-PL" b="1" dirty="0">
                <a:solidFill>
                  <a:schemeClr val="accent1"/>
                </a:solidFill>
              </a:rPr>
              <a:t>only </a:t>
            </a:r>
            <a:r>
              <a:rPr lang="pl-PL" dirty="0"/>
              <a:t>a view library.</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58</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a:solidFill>
                  <a:schemeClr val="accent3"/>
                </a:solidFill>
              </a:rPr>
              <a:t>No controllers</a:t>
            </a:r>
          </a:p>
          <a:p>
            <a:pPr>
              <a:spcBef>
                <a:spcPts val="1200"/>
              </a:spcBef>
              <a:buFont typeface="Amatic SC Regular" pitchFamily="2" charset="0"/>
              <a:buChar char="*"/>
            </a:pPr>
            <a:r>
              <a:rPr lang="pl-PL" dirty="0">
                <a:solidFill>
                  <a:schemeClr val="accent3"/>
                </a:solidFill>
              </a:rPr>
              <a:t>No digest loops</a:t>
            </a:r>
          </a:p>
          <a:p>
            <a:pPr>
              <a:spcBef>
                <a:spcPts val="1200"/>
              </a:spcBef>
              <a:buFont typeface="Amatic SC Regular" pitchFamily="2" charset="0"/>
              <a:buChar char="*"/>
            </a:pPr>
            <a:r>
              <a:rPr lang="pl-PL" dirty="0">
                <a:solidFill>
                  <a:schemeClr val="accent3"/>
                </a:solidFill>
              </a:rPr>
              <a:t>No directives</a:t>
            </a:r>
          </a:p>
          <a:p>
            <a:pPr>
              <a:spcBef>
                <a:spcPts val="1200"/>
              </a:spcBef>
              <a:buFont typeface="Amatic SC Regular" pitchFamily="2" charset="0"/>
              <a:buChar char="*"/>
            </a:pPr>
            <a:r>
              <a:rPr lang="pl-PL" dirty="0">
                <a:solidFill>
                  <a:schemeClr val="accent3"/>
                </a:solidFill>
              </a:rPr>
              <a:t>No view models</a:t>
            </a:r>
          </a:p>
          <a:p>
            <a:pPr>
              <a:spcBef>
                <a:spcPts val="1200"/>
              </a:spcBef>
            </a:pPr>
            <a:endParaRPr lang="pl-PL" sz="4000" dirty="0">
              <a:solidFill>
                <a:schemeClr val="accent3"/>
              </a:solidFill>
            </a:endParaRPr>
          </a:p>
          <a:p>
            <a:pPr marL="0" indent="0" algn="ctr">
              <a:spcBef>
                <a:spcPts val="1200"/>
              </a:spcBef>
              <a:buNone/>
            </a:pPr>
            <a:r>
              <a:rPr lang="pl-PL" dirty="0">
                <a:solidFill>
                  <a:schemeClr val="accent3"/>
                </a:solidFill>
              </a:rPr>
              <a:t>Just </a:t>
            </a:r>
            <a:r>
              <a:rPr lang="pl-PL" b="1" dirty="0">
                <a:solidFill>
                  <a:schemeClr val="accent4"/>
                </a:solidFill>
              </a:rPr>
              <a:t>Components</a:t>
            </a:r>
            <a:r>
              <a:rPr lang="pl-PL" b="1" dirty="0">
                <a:solidFill>
                  <a:schemeClr val="accent3"/>
                </a:solidFill>
              </a:rPr>
              <a:t>.</a:t>
            </a:r>
          </a:p>
          <a:p>
            <a:pPr marL="0" indent="0" algn="ctr">
              <a:spcBef>
                <a:spcPts val="1200"/>
              </a:spcBef>
              <a:buNone/>
            </a:pPr>
            <a:r>
              <a:rPr lang="pl-PL" sz="5000" dirty="0">
                <a:solidFill>
                  <a:schemeClr val="accent3"/>
                </a:solidFill>
              </a:rPr>
              <a:t>In react.js world every rendered block is a </a:t>
            </a:r>
            <a:r>
              <a:rPr lang="pl-PL" sz="5000" dirty="0">
                <a:solidFill>
                  <a:schemeClr val="accent4"/>
                </a:solidFill>
              </a:rPr>
              <a:t>component</a:t>
            </a:r>
            <a:r>
              <a:rPr lang="pl-PL" sz="5000" dirty="0">
                <a:solidFill>
                  <a:schemeClr val="accent3"/>
                </a:solidFill>
              </a:rPr>
              <a:t>.</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59</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a:solidFill>
                  <a:schemeClr val="accent1"/>
                </a:solidFill>
              </a:rPr>
              <a:t>Behaviour delegation</a:t>
            </a:r>
          </a:p>
          <a:p>
            <a:r>
              <a:rPr lang="pl-PL" sz="8000" dirty="0"/>
              <a:t>Include a utility method </a:t>
            </a:r>
            <a:r>
              <a:rPr lang="pl-PL" sz="8000"/>
              <a:t>if needed</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a:solidFill>
                  <a:schemeClr val="accent3"/>
                </a:solidFill>
              </a:rPr>
              <a:t>Credits to: Kyle Simpson</a:t>
            </a:r>
          </a:p>
        </p:txBody>
      </p:sp>
    </p:spTree>
    <p:extLst>
      <p:ext uri="{BB962C8B-B14F-4D97-AF65-F5344CB8AC3E}">
        <p14:creationId xmlns:p14="http://schemas.microsoft.com/office/powerpoint/2010/main" val="234251417"/>
      </p:ext>
    </p:extLst>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a:t>Separation of </a:t>
            </a:r>
            <a:r>
              <a:rPr lang="pl-PL" strike="sngStrike" dirty="0"/>
              <a:t>concerns</a:t>
            </a:r>
            <a:r>
              <a:rPr lang="pl-PL" dirty="0"/>
              <a:t> </a:t>
            </a:r>
            <a:r>
              <a:rPr lang="pl-PL" b="1" dirty="0">
                <a:solidFill>
                  <a:schemeClr val="accent4"/>
                </a:solidFill>
              </a:rPr>
              <a:t>components</a:t>
            </a:r>
          </a:p>
          <a:p>
            <a:pPr marL="0" lvl="0" indent="0" algn="ctr">
              <a:spcBef>
                <a:spcPts val="1200"/>
              </a:spcBef>
              <a:buNone/>
            </a:pPr>
            <a:r>
              <a:rPr lang="pl-PL" sz="5000" dirty="0">
                <a:solidFill>
                  <a:schemeClr val="accent3"/>
                </a:solidFill>
              </a:rPr>
              <a:t>(only) if they are designed and built as self-contained entities.</a:t>
            </a:r>
          </a:p>
          <a:p>
            <a:pPr marL="0" lv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dirty="0">
                <a:solidFill>
                  <a:schemeClr val="accent3"/>
                </a:solidFill>
              </a:rPr>
              <a:t>Composability and flexibility</a:t>
            </a:r>
          </a:p>
          <a:p>
            <a:pPr>
              <a:spcBef>
                <a:spcPts val="1200"/>
              </a:spcBef>
              <a:buFont typeface="Amatic SC Regular" pitchFamily="2" charset="0"/>
              <a:buChar char="*"/>
            </a:pPr>
            <a:r>
              <a:rPr lang="pl-PL" dirty="0">
                <a:solidFill>
                  <a:schemeClr val="accent3"/>
                </a:solidFill>
              </a:rPr>
              <a:t>Reusability</a:t>
            </a:r>
          </a:p>
          <a:p>
            <a:pPr>
              <a:spcBef>
                <a:spcPts val="1200"/>
              </a:spcBef>
              <a:buFont typeface="Amatic SC Regular" pitchFamily="2" charset="0"/>
              <a:buChar char="*"/>
            </a:pPr>
            <a:r>
              <a:rPr lang="pl-PL" dirty="0">
                <a:solidFill>
                  <a:schemeClr val="accent3"/>
                </a:solidFill>
              </a:rPr>
              <a:t>Maintainability</a:t>
            </a:r>
          </a:p>
          <a:p>
            <a:pPr>
              <a:spcBef>
                <a:spcPts val="1200"/>
              </a:spcBef>
              <a:buFont typeface="Amatic SC Regular" pitchFamily="2" charset="0"/>
              <a:buChar char="*"/>
            </a:pPr>
            <a:r>
              <a:rPr lang="pl-PL" dirty="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a:solidFill>
                  <a:schemeClr val="accent1"/>
                </a:solidFill>
              </a:rPr>
              <a:t>JSX</a:t>
            </a:r>
          </a:p>
          <a:p>
            <a:r>
              <a:rPr lang="pl-PL" sz="8000" dirty="0"/>
              <a:t>xml-like syntax extension for EcmaScript</a:t>
            </a:r>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pic>
        <p:nvPicPr>
          <p:cNvPr id="9" name="Picture 8"/>
          <p:cNvPicPr>
            <a:picLocks noChangeAspect="1"/>
          </p:cNvPicPr>
          <p:nvPr/>
        </p:nvPicPr>
        <p:blipFill>
          <a:blip r:embed="rId3"/>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a:solidFill>
                  <a:schemeClr val="accent1"/>
                </a:solidFill>
                <a:latin typeface="Amatic SC Regular" pitchFamily="2" charset="0"/>
              </a:rPr>
              <a:t>HTML!</a:t>
            </a:r>
            <a:r>
              <a:rPr lang="pl-PL" sz="14000" b="1" dirty="0">
                <a:solidFill>
                  <a:schemeClr val="accent1"/>
                </a:solidFill>
                <a:latin typeface="Amatic SC" pitchFamily="2" charset="0"/>
              </a:rPr>
              <a:t>?</a:t>
            </a:r>
          </a:p>
        </p:txBody>
      </p:sp>
    </p:spTree>
    <p:extLst>
      <p:ext uri="{BB962C8B-B14F-4D97-AF65-F5344CB8AC3E}">
        <p14:creationId xmlns:p14="http://schemas.microsoft.com/office/powerpoint/2010/main" val="3828087443"/>
      </p:ext>
    </p:extLst>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a:t>Functional components</a:t>
            </a:r>
            <a:endParaRPr lang="pl-PL" dirty="0"/>
          </a:p>
        </p:txBody>
      </p:sp>
      <p:sp>
        <p:nvSpPr>
          <p:cNvPr id="39" name="Text Placeholder 38"/>
          <p:cNvSpPr>
            <a:spLocks noGrp="1"/>
          </p:cNvSpPr>
          <p:nvPr>
            <p:ph type="body" sz="quarter" idx="11"/>
          </p:nvPr>
        </p:nvSpPr>
        <p:spPr/>
        <p:txBody>
          <a:bodyPr/>
          <a:lstStyle/>
          <a:p>
            <a:r>
              <a:rPr lang="en-US" dirty="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62</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a:t>All-to-all</a:t>
            </a:r>
            <a:endParaRPr lang="pl-PL" b="1" dirty="0"/>
          </a:p>
        </p:txBody>
      </p:sp>
      <p:sp>
        <p:nvSpPr>
          <p:cNvPr id="46" name="Text Placeholder 45"/>
          <p:cNvSpPr>
            <a:spLocks noGrp="1"/>
          </p:cNvSpPr>
          <p:nvPr>
            <p:ph type="body" sz="quarter" idx="14"/>
          </p:nvPr>
        </p:nvSpPr>
        <p:spPr/>
        <p:txBody>
          <a:bodyPr/>
          <a:lstStyle/>
          <a:p>
            <a:r>
              <a:rPr lang="en-US" dirty="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events. </a:t>
            </a:r>
            <a:endParaRPr lang="pl-PL" dirty="0"/>
          </a:p>
        </p:txBody>
      </p:sp>
      <p:sp>
        <p:nvSpPr>
          <p:cNvPr id="49" name="Text Placeholder 48"/>
          <p:cNvSpPr>
            <a:spLocks noGrp="1"/>
          </p:cNvSpPr>
          <p:nvPr>
            <p:ph type="body" sz="quarter" idx="17"/>
          </p:nvPr>
        </p:nvSpPr>
        <p:spPr/>
        <p:txBody>
          <a:bodyPr/>
          <a:lstStyle/>
          <a:p>
            <a:r>
              <a:rPr lang="en-US" b="1" dirty="0"/>
              <a:t>One-Way data binding</a:t>
            </a:r>
            <a:endParaRPr lang="pl-PL" b="1" dirty="0"/>
          </a:p>
        </p:txBody>
      </p:sp>
      <p:sp>
        <p:nvSpPr>
          <p:cNvPr id="50" name="Text Placeholder 49"/>
          <p:cNvSpPr>
            <a:spLocks noGrp="1"/>
          </p:cNvSpPr>
          <p:nvPr>
            <p:ph type="body" sz="quarter" idx="18"/>
          </p:nvPr>
        </p:nvSpPr>
        <p:spPr/>
        <p:txBody>
          <a:bodyPr/>
          <a:lstStyle/>
          <a:p>
            <a:r>
              <a:rPr lang="pl-PL" dirty="0"/>
              <a:t>Model is the </a:t>
            </a:r>
            <a:r>
              <a:rPr lang="pl-PL" i="1" dirty="0"/>
              <a:t>single source of truth</a:t>
            </a:r>
            <a:r>
              <a:rPr lang="pl-PL" dirty="0"/>
              <a:t>. More deterministic than two-way binding – side effects are not possible.</a:t>
            </a:r>
          </a:p>
        </p:txBody>
      </p:sp>
      <p:sp>
        <p:nvSpPr>
          <p:cNvPr id="51" name="Text Placeholder 50"/>
          <p:cNvSpPr>
            <a:spLocks noGrp="1"/>
          </p:cNvSpPr>
          <p:nvPr>
            <p:ph type="body" sz="quarter" idx="19"/>
          </p:nvPr>
        </p:nvSpPr>
        <p:spPr/>
        <p:txBody>
          <a:bodyPr/>
          <a:lstStyle/>
          <a:p>
            <a:pPr lvl="0"/>
            <a:r>
              <a:rPr lang="en-US" sz="9200" b="1" dirty="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63</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a:t>Data in child component is accessed via “</a:t>
            </a:r>
            <a:r>
              <a:rPr lang="en-US" sz="11000" b="1" dirty="0">
                <a:solidFill>
                  <a:schemeClr val="accent1"/>
                </a:solidFill>
              </a:rPr>
              <a:t>props</a:t>
            </a:r>
            <a:r>
              <a:rPr lang="en-US" sz="11000" dirty="0"/>
              <a:t>” object</a:t>
            </a:r>
            <a:r>
              <a:rPr lang="pl-PL" sz="11000" dirty="0"/>
              <a:t>.</a:t>
            </a:r>
            <a:endParaRPr lang="en-US" sz="11000" dirty="0"/>
          </a:p>
          <a:p>
            <a:r>
              <a:rPr lang="en-US" sz="5600" b="1" dirty="0">
                <a:solidFill>
                  <a:schemeClr val="accent1"/>
                </a:solidFill>
              </a:rPr>
              <a:t>props</a:t>
            </a:r>
            <a:r>
              <a:rPr lang="en-US" sz="5600" b="1" dirty="0"/>
              <a:t> </a:t>
            </a:r>
            <a:r>
              <a:rPr lang="en-US" sz="5600" dirty="0"/>
              <a:t>within children are </a:t>
            </a:r>
            <a:r>
              <a:rPr lang="en-US" sz="5600" b="1" dirty="0">
                <a:solidFill>
                  <a:schemeClr val="accent1"/>
                </a:solidFill>
              </a:rPr>
              <a:t>immutable</a:t>
            </a:r>
            <a:r>
              <a:rPr lang="en-US" sz="5600" dirty="0"/>
              <a:t> (cannot be overwritten)</a:t>
            </a:r>
            <a:r>
              <a:rPr lang="pl-PL" sz="5600" dirty="0"/>
              <a:t>.</a:t>
            </a:r>
            <a:endParaRPr lang="pl-PL" sz="5600" b="1"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default react.js </a:t>
            </a:r>
            <a:r>
              <a:rPr lang="en-US" dirty="0" err="1"/>
              <a:t>rerenders</a:t>
            </a:r>
            <a:r>
              <a:rPr lang="en-US" dirty="0"/>
              <a:t> components whenever their </a:t>
            </a:r>
            <a:r>
              <a:rPr lang="en-US" dirty="0">
                <a:solidFill>
                  <a:schemeClr val="accent1"/>
                </a:solidFill>
              </a:rPr>
              <a:t>props</a:t>
            </a:r>
            <a:r>
              <a:rPr lang="en-US" dirty="0"/>
              <a:t> or </a:t>
            </a:r>
            <a:r>
              <a:rPr lang="en-US" dirty="0">
                <a:solidFill>
                  <a:schemeClr val="accent1"/>
                </a:solidFill>
              </a:rPr>
              <a:t>state</a:t>
            </a:r>
            <a:r>
              <a:rPr lang="en-US" dirty="0"/>
              <a:t> change.</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9</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r>
              <a:rPr lang="pl-PL" sz="11000" dirty="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r>
              <a:rPr lang="pl-PL" sz="11000" kern="0" dirty="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a:solidFill>
                  <a:schemeClr val="accent4"/>
                </a:solidFill>
              </a:rPr>
              <a:t>Pure functions</a:t>
            </a:r>
          </a:p>
        </p:txBody>
      </p:sp>
      <p:sp>
        <p:nvSpPr>
          <p:cNvPr id="4" name="Text Placeholder 3"/>
          <p:cNvSpPr>
            <a:spLocks noGrp="1"/>
          </p:cNvSpPr>
          <p:nvPr>
            <p:ph type="body" sz="quarter" idx="11"/>
          </p:nvPr>
        </p:nvSpPr>
        <p:spPr/>
        <p:txBody>
          <a:bodyPr/>
          <a:lstStyle/>
          <a:p>
            <a:r>
              <a:rPr lang="pl-PL" b="1" dirty="0">
                <a:solidFill>
                  <a:schemeClr val="accent4"/>
                </a:solidFill>
              </a:rPr>
              <a:t>No shared state</a:t>
            </a:r>
          </a:p>
        </p:txBody>
      </p:sp>
      <p:sp>
        <p:nvSpPr>
          <p:cNvPr id="5" name="Text Placeholder 4"/>
          <p:cNvSpPr>
            <a:spLocks noGrp="1"/>
          </p:cNvSpPr>
          <p:nvPr>
            <p:ph type="body" sz="quarter" idx="12"/>
          </p:nvPr>
        </p:nvSpPr>
        <p:spPr/>
        <p:txBody>
          <a:bodyPr/>
          <a:lstStyle/>
          <a:p>
            <a:r>
              <a:rPr lang="pl-PL" sz="4600" dirty="0">
                <a:latin typeface="+mn-lt"/>
              </a:rPr>
              <a:t>Given the same input always gives </a:t>
            </a:r>
            <a:r>
              <a:rPr lang="pl-PL" sz="4600" u="sng" dirty="0">
                <a:latin typeface="+mn-lt"/>
              </a:rPr>
              <a:t>the same </a:t>
            </a:r>
            <a:r>
              <a:rPr lang="pl-PL" sz="4600" dirty="0">
                <a:latin typeface="+mn-lt"/>
              </a:rPr>
              <a:t>output; makes composition easy as pie</a:t>
            </a:r>
          </a:p>
        </p:txBody>
      </p:sp>
      <p:sp>
        <p:nvSpPr>
          <p:cNvPr id="6" name="Text Placeholder 5"/>
          <p:cNvSpPr>
            <a:spLocks noGrp="1"/>
          </p:cNvSpPr>
          <p:nvPr>
            <p:ph type="body" sz="quarter" idx="13"/>
          </p:nvPr>
        </p:nvSpPr>
        <p:spPr/>
        <p:txBody>
          <a:bodyPr/>
          <a:lstStyle/>
          <a:p>
            <a:pPr lvl="0"/>
            <a:r>
              <a:rPr lang="pl-PL" sz="4600" dirty="0">
                <a:latin typeface="+mn-lt"/>
              </a:rPr>
              <a:t>Do not pass the properties of the object between scopes</a:t>
            </a:r>
          </a:p>
        </p:txBody>
      </p:sp>
      <p:sp>
        <p:nvSpPr>
          <p:cNvPr id="7" name="Text Placeholder 6"/>
          <p:cNvSpPr>
            <a:spLocks noGrp="1"/>
          </p:cNvSpPr>
          <p:nvPr>
            <p:ph type="body" sz="quarter" idx="14"/>
          </p:nvPr>
        </p:nvSpPr>
        <p:spPr/>
        <p:txBody>
          <a:bodyPr/>
          <a:lstStyle/>
          <a:p>
            <a:r>
              <a:rPr lang="pl-PL" sz="13000" dirty="0">
                <a:latin typeface="Sketch Gothic" panose="02000506040000020004" pitchFamily="50" charset="0"/>
              </a:rPr>
              <a:t>Functional programming</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a:solidFill>
                  <a:schemeClr val="accent4"/>
                </a:solidFill>
              </a:rPr>
              <a:t>No state mutations</a:t>
            </a:r>
          </a:p>
        </p:txBody>
      </p:sp>
      <p:sp>
        <p:nvSpPr>
          <p:cNvPr id="12" name="Text Placeholder 11"/>
          <p:cNvSpPr>
            <a:spLocks noGrp="1"/>
          </p:cNvSpPr>
          <p:nvPr>
            <p:ph type="body" sz="quarter" idx="16"/>
          </p:nvPr>
        </p:nvSpPr>
        <p:spPr/>
        <p:txBody>
          <a:bodyPr/>
          <a:lstStyle/>
          <a:p>
            <a:r>
              <a:rPr lang="pl-PL" b="1" dirty="0">
                <a:solidFill>
                  <a:schemeClr val="accent4"/>
                </a:solidFill>
              </a:rPr>
              <a:t>No side effects</a:t>
            </a:r>
          </a:p>
        </p:txBody>
      </p:sp>
      <p:sp>
        <p:nvSpPr>
          <p:cNvPr id="15" name="Text Placeholder 14"/>
          <p:cNvSpPr>
            <a:spLocks noGrp="1"/>
          </p:cNvSpPr>
          <p:nvPr>
            <p:ph type="body" sz="quarter" idx="17"/>
          </p:nvPr>
        </p:nvSpPr>
        <p:spPr/>
        <p:txBody>
          <a:bodyPr/>
          <a:lstStyle/>
          <a:p>
            <a:r>
              <a:rPr lang="pl-PL" sz="4600" dirty="0"/>
              <a:t>Allows to track the transfomations and do </a:t>
            </a:r>
            <a:r>
              <a:rPr lang="pl-PL" sz="4600" i="1" dirty="0"/>
              <a:t>time-traveling</a:t>
            </a:r>
            <a:endParaRPr lang="pl-PL" sz="4600" dirty="0"/>
          </a:p>
        </p:txBody>
      </p:sp>
      <p:sp>
        <p:nvSpPr>
          <p:cNvPr id="16" name="Text Placeholder 15"/>
          <p:cNvSpPr>
            <a:spLocks noGrp="1"/>
          </p:cNvSpPr>
          <p:nvPr>
            <p:ph type="body" sz="quarter" idx="18"/>
          </p:nvPr>
        </p:nvSpPr>
        <p:spPr/>
        <p:txBody>
          <a:bodyPr/>
          <a:lstStyle/>
          <a:p>
            <a:r>
              <a:rPr lang="pl-PL" sz="4600" dirty="0"/>
              <a:t>Just be deterministic</a:t>
            </a:r>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Just like in </a:t>
            </a:r>
            <a:r>
              <a:rPr lang="pl-PL" kern="0" dirty="0">
                <a:solidFill>
                  <a:schemeClr val="accent1"/>
                </a:solidFill>
              </a:rPr>
              <a:t>DOM</a:t>
            </a:r>
            <a:r>
              <a:rPr lang="pl-PL" kern="0" dirty="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11</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Virtual DOM</a:t>
            </a: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Pure JavaScript, in-memory </a:t>
            </a:r>
            <a:r>
              <a:rPr lang="pl-PL" b="1" kern="0" noProof="0" dirty="0">
                <a:solidFill>
                  <a:schemeClr val="accent1"/>
                </a:solidFill>
              </a:rPr>
              <a:t>abstraction of real DOM</a:t>
            </a:r>
            <a:endParaRPr kumimoji="0" lang="pl-PL" sz="8000" b="1" i="0" u="none" strike="noStrike" kern="0" cap="none" spc="0" normalizeH="0" baseline="0" noProof="0" dirty="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a:t>Whenever render() fires (which means that state or props have been updated), react.js updates the in-memory DOM representation</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12</a:t>
            </a: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Because </a:t>
            </a:r>
            <a:r>
              <a:rPr lang="pl-PL" b="1" kern="0" dirty="0">
                <a:solidFill>
                  <a:schemeClr val="accent1"/>
                </a:solidFill>
              </a:rPr>
              <a:t>performance</a:t>
            </a:r>
            <a:r>
              <a:rPr lang="pl-PL" kern="0" dirty="0"/>
              <a:t> matters.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13</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First react component</a:t>
            </a:r>
          </a:p>
          <a:p>
            <a:endParaRPr lang="pl-PL" sz="6500" dirty="0"/>
          </a:p>
          <a:p>
            <a:endParaRPr lang="pl-PL" sz="6500" dirty="0"/>
          </a:p>
          <a:p>
            <a:r>
              <a:rPr lang="pl-PL" sz="4400" dirty="0"/>
              <a:t>source available: 01-react-base</a:t>
            </a:r>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14</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split</a:t>
            </a: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a:t>Has to be done based on the </a:t>
            </a:r>
            <a:r>
              <a:rPr lang="pl-PL" sz="9000" kern="0" noProof="0" dirty="0">
                <a:solidFill>
                  <a:schemeClr val="accent1"/>
                </a:solidFill>
              </a:rPr>
              <a:t>application ui design</a:t>
            </a:r>
            <a:endParaRPr kumimoji="0" lang="pl-PL" sz="7000" b="0" i="0" u="none" strike="noStrike" kern="0" cap="none" spc="0" normalizeH="0" baseline="0" dirty="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business </a:t>
            </a:r>
            <a:r>
              <a:rPr lang="pl-PL" sz="9000" kern="0" dirty="0">
                <a:solidFill>
                  <a:schemeClr val="accent1"/>
                </a:solidFill>
              </a:rPr>
              <a:t>requirements analysis</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a:t>Currently active dashboard tab is indicated with darker color</a:t>
            </a:r>
          </a:p>
          <a:p>
            <a:pPr marL="571500" indent="-571500">
              <a:buFont typeface="Amatic" panose="02000803000000000000" pitchFamily="2" charset="0"/>
              <a:buChar char="*"/>
            </a:pPr>
            <a:r>
              <a:rPr lang="pl-PL" dirty="0"/>
              <a:t>User should be able to switch between the dashboards by clicking on particular tabs</a:t>
            </a:r>
          </a:p>
          <a:p>
            <a:pPr marL="571500" indent="-571500">
              <a:buFont typeface="Amatic" panose="02000803000000000000" pitchFamily="2" charset="0"/>
              <a:buChar char="*"/>
            </a:pPr>
            <a:r>
              <a:rPr lang="pl-PL" dirty="0"/>
              <a:t>By default Recipes dashboard should be shown</a:t>
            </a:r>
          </a:p>
          <a:p>
            <a:pPr marL="571500" indent="-571500">
              <a:buFont typeface="Amatic" panose="02000803000000000000" pitchFamily="2" charset="0"/>
              <a:buChar char="*"/>
            </a:pPr>
            <a:r>
              <a:rPr lang="pl-PL" dirty="0"/>
              <a:t>Footer contains only the copyrights section with company name</a:t>
            </a:r>
          </a:p>
          <a:p>
            <a:pPr marL="571500" indent="-571500">
              <a:buFont typeface="Amatic" panose="02000803000000000000" pitchFamily="2" charset="0"/>
              <a:buChar char="*"/>
            </a:pPr>
            <a:endParaRPr lang="pl-PL" dirty="0"/>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 – recipes dashboard</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Recipes dashboard’s main screen is responsible for displaying three random recipes in the top panel and full list of recipes in the bottom panel</a:t>
            </a:r>
          </a:p>
          <a:p>
            <a:pPr marL="571500" indent="-571500">
              <a:buFont typeface="Amatic" panose="02000803000000000000" pitchFamily="2" charset="0"/>
              <a:buChar char="*"/>
            </a:pPr>
            <a:r>
              <a:rPr lang="pl-PL" dirty="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a:t>A single recipe view should contain detailed description of the meal and list of ingredients needed in order to prepare it</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pic>
        <p:nvPicPr>
          <p:cNvPr id="15" name="Picture 14"/>
          <p:cNvPicPr>
            <a:picLocks noChangeAspect="1"/>
          </p:cNvPicPr>
          <p:nvPr/>
        </p:nvPicPr>
        <p:blipFill>
          <a:blip r:embed="rId3"/>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Navbar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7" name="Picture 16"/>
          <p:cNvPicPr>
            <a:picLocks noChangeAspect="1"/>
          </p:cNvPicPr>
          <p:nvPr/>
        </p:nvPicPr>
        <p:blipFill>
          <a:blip r:embed="rId4"/>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Content</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9" name="Picture 18"/>
          <p:cNvPicPr>
            <a:picLocks noChangeAspect="1"/>
          </p:cNvPicPr>
          <p:nvPr/>
        </p:nvPicPr>
        <p:blipFill>
          <a:blip r:embed="rId5"/>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Footer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RecipesContainer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RandomRecipesList</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RecipeCard</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4"/>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6</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80</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RecipesTableEntry</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4" name="Picture 3"/>
          <p:cNvPicPr>
            <a:picLocks noChangeAspect="1"/>
          </p:cNvPicPr>
          <p:nvPr/>
        </p:nvPicPr>
        <p:blipFill>
          <a:blip r:embed="rId3"/>
          <a:stretch>
            <a:fillRect/>
          </a:stretch>
        </p:blipFill>
        <p:spPr>
          <a:xfrm>
            <a:off x="3528001" y="3195640"/>
            <a:ext cx="9315450" cy="3171825"/>
          </a:xfrm>
          <a:prstGeom prst="rect">
            <a:avLst/>
          </a:prstGeom>
        </p:spPr>
      </p:pic>
      <p:pic>
        <p:nvPicPr>
          <p:cNvPr id="5" name="Picture 4"/>
          <p:cNvPicPr>
            <a:picLocks noChangeAspect="1"/>
          </p:cNvPicPr>
          <p:nvPr/>
        </p:nvPicPr>
        <p:blipFill>
          <a:blip r:embed="rId4"/>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81</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17</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Base component split</a:t>
            </a:r>
          </a:p>
          <a:p>
            <a:endParaRPr lang="pl-PL" sz="6500" dirty="0"/>
          </a:p>
          <a:p>
            <a:endParaRPr lang="pl-PL" sz="6500" dirty="0"/>
          </a:p>
          <a:p>
            <a:r>
              <a:rPr lang="pl-PL" sz="4400" dirty="0"/>
              <a:t>source available: 02-react-base-layout</a:t>
            </a:r>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18</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PropTypes</a:t>
            </a: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When the application grows it’s quite important to ensure that all objects passed to component as </a:t>
            </a:r>
            <a:r>
              <a:rPr lang="pl-PL" kern="0" noProof="0" dirty="0">
                <a:solidFill>
                  <a:schemeClr val="accent1"/>
                </a:solidFill>
              </a:rPr>
              <a:t>props</a:t>
            </a:r>
            <a:r>
              <a:rPr lang="pl-PL" kern="0" noProof="0" dirty="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a:t>All you have to do is to assign a specific property to a component</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19</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Props typechecking</a:t>
            </a:r>
          </a:p>
          <a:p>
            <a:r>
              <a:rPr lang="pl-PL" sz="6500" dirty="0"/>
              <a:t>(let’s convert some of the components to classes as well)</a:t>
            </a:r>
          </a:p>
          <a:p>
            <a:endParaRPr lang="pl-PL" sz="6500" dirty="0"/>
          </a:p>
          <a:p>
            <a:r>
              <a:rPr lang="pl-PL" sz="4400" dirty="0"/>
              <a:t>source available: 03-class-based-components</a:t>
            </a:r>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20</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Action binding</a:t>
            </a: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a:solidFill>
                  <a:srgbClr val="000000"/>
                </a:solidFill>
                <a:latin typeface="Amatic SC Regular" pitchFamily="2" charset="0"/>
              </a:rPr>
              <a:t>User clicks on tab</a:t>
            </a:r>
          </a:p>
        </p:txBody>
      </p:sp>
      <p:sp>
        <p:nvSpPr>
          <p:cNvPr id="20" name="Text Placeholder 19"/>
          <p:cNvSpPr>
            <a:spLocks noGrp="1"/>
          </p:cNvSpPr>
          <p:nvPr>
            <p:ph type="body" sz="quarter" idx="22"/>
          </p:nvPr>
        </p:nvSpPr>
        <p:spPr/>
        <p:txBody>
          <a:bodyPr/>
          <a:lstStyle/>
          <a:p>
            <a:pPr lvl="0">
              <a:spcBef>
                <a:spcPts val="3500"/>
              </a:spcBef>
            </a:pPr>
            <a:r>
              <a:rPr lang="pl-PL" sz="6600" b="1" dirty="0">
                <a:latin typeface="Amatic SC Regular" pitchFamily="2" charset="0"/>
              </a:rPr>
              <a:t>Active tab indicator updates</a:t>
            </a:r>
          </a:p>
        </p:txBody>
      </p:sp>
      <p:sp>
        <p:nvSpPr>
          <p:cNvPr id="21" name="Text Placeholder 20"/>
          <p:cNvSpPr>
            <a:spLocks noGrp="1"/>
          </p:cNvSpPr>
          <p:nvPr>
            <p:ph type="body" sz="quarter" idx="23"/>
          </p:nvPr>
        </p:nvSpPr>
        <p:spPr/>
        <p:txBody>
          <a:bodyPr/>
          <a:lstStyle/>
          <a:p>
            <a:pPr lvl="0">
              <a:spcBef>
                <a:spcPts val="3500"/>
              </a:spcBef>
            </a:pPr>
            <a:r>
              <a:rPr lang="pl-PL" sz="6600" b="1" dirty="0">
                <a:solidFill>
                  <a:schemeClr val="accent3"/>
                </a:solidFill>
                <a:latin typeface="Amatic SC Regular" pitchFamily="2" charset="0"/>
              </a:rPr>
              <a:t>Proper component is rendered</a:t>
            </a:r>
          </a:p>
        </p:txBody>
      </p:sp>
      <p:sp>
        <p:nvSpPr>
          <p:cNvPr id="22" name="Text Placeholder 21"/>
          <p:cNvSpPr>
            <a:spLocks noGrp="1"/>
          </p:cNvSpPr>
          <p:nvPr>
            <p:ph type="body" sz="quarter" idx="24"/>
          </p:nvPr>
        </p:nvSpPr>
        <p:spPr/>
        <p:txBody>
          <a:bodyPr/>
          <a:lstStyle/>
          <a:p>
            <a:pPr lvl="0">
              <a:spcBef>
                <a:spcPts val="3500"/>
              </a:spcBef>
            </a:pPr>
            <a:r>
              <a:rPr lang="pl-PL" sz="6600" b="1" dirty="0">
                <a:solidFill>
                  <a:schemeClr val="accent3"/>
                </a:solidFill>
                <a:latin typeface="Amatic SC Regular" pitchFamily="2" charset="0"/>
              </a:rPr>
              <a:t>Content component decides</a:t>
            </a:r>
          </a:p>
        </p:txBody>
      </p:sp>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85</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21</a:t>
            </a:r>
          </a:p>
        </p:txBody>
      </p:sp>
    </p:spTree>
    <p:extLst>
      <p:ext uri="{BB962C8B-B14F-4D97-AF65-F5344CB8AC3E}">
        <p14:creationId xmlns:p14="http://schemas.microsoft.com/office/powerpoint/2010/main" val="110017108"/>
      </p:ext>
    </p:extLst>
  </p:cSld>
  <p:clrMapOvr>
    <a:masterClrMapping/>
  </p:clrMapOvr>
  <p:transition spd="med">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a:solidFill>
                  <a:schemeClr val="accent1"/>
                </a:solidFill>
              </a:rPr>
              <a:t>Conditional rendering</a:t>
            </a:r>
          </a:p>
          <a:p>
            <a:r>
              <a:rPr lang="pl-PL" sz="7000" dirty="0"/>
              <a:t>Decide what to render based on current conditions</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86</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4"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22</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Bringing some life to the application</a:t>
            </a:r>
            <a:endParaRPr lang="pl-PL" sz="6500" dirty="0"/>
          </a:p>
          <a:p>
            <a:endParaRPr lang="pl-PL" sz="6500" dirty="0"/>
          </a:p>
          <a:p>
            <a:endParaRPr lang="pl-PL" sz="6500" dirty="0"/>
          </a:p>
          <a:p>
            <a:r>
              <a:rPr lang="pl-PL" sz="4400" dirty="0"/>
              <a:t>source available: 0</a:t>
            </a:r>
            <a:r>
              <a:rPr lang="en-US" sz="4400" dirty="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88</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a:t>
            </a: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Lists rendering</a:t>
            </a:r>
          </a:p>
        </p:txBody>
      </p:sp>
      <p:sp>
        <p:nvSpPr>
          <p:cNvPr id="13" name="Content Placeholder 1"/>
          <p:cNvSpPr>
            <a:spLocks noGrp="1"/>
          </p:cNvSpPr>
          <p:nvPr>
            <p:ph idx="1"/>
          </p:nvPr>
        </p:nvSpPr>
        <p:spPr>
          <a:xfrm>
            <a:off x="1716822" y="10158521"/>
            <a:ext cx="21602400" cy="2295331"/>
          </a:xfrm>
        </p:spPr>
        <p:txBody>
          <a:bodyPr/>
          <a:lstStyle/>
          <a:p>
            <a:pPr lvl="0"/>
            <a:r>
              <a:rPr lang="en-US" sz="11000" dirty="0"/>
              <a:t>“</a:t>
            </a:r>
            <a:r>
              <a:rPr lang="en-US" sz="11000" b="1" dirty="0">
                <a:solidFill>
                  <a:schemeClr val="accent1"/>
                </a:solidFill>
              </a:rPr>
              <a:t>key</a:t>
            </a:r>
            <a:r>
              <a:rPr lang="en-US" sz="11000" dirty="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89</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lifecycle</a:t>
            </a: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Useful when we want to update component configuration based on the calculation on new </a:t>
            </a:r>
            <a:r>
              <a:rPr lang="pl-PL" sz="7800" kern="0" dirty="0">
                <a:solidFill>
                  <a:schemeClr val="accent1"/>
                </a:solidFill>
              </a:rPr>
              <a:t>props</a:t>
            </a:r>
            <a:r>
              <a:rPr lang="pl-PL" sz="7800" kern="0" dirty="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a:t>
            </a:r>
          </a:p>
        </p:txBody>
      </p:sp>
    </p:spTree>
    <p:extLst>
      <p:ext uri="{BB962C8B-B14F-4D97-AF65-F5344CB8AC3E}">
        <p14:creationId xmlns:p14="http://schemas.microsoft.com/office/powerpoint/2010/main" val="1953329672"/>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a:t>one thread == one stack == one thing at a time</a:t>
            </a:r>
          </a:p>
          <a:p>
            <a:r>
              <a:rPr lang="pl-PL" sz="6600" dirty="0"/>
              <a:t>except not really.</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7</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90</a:t>
            </a:fld>
            <a:endParaRPr lang="en-US" dirty="0"/>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3</a:t>
            </a:r>
          </a:p>
        </p:txBody>
      </p:sp>
      <p:pic>
        <p:nvPicPr>
          <p:cNvPr id="1026" name="Picture 2" descr="https://pbs.twimg.com/media/DZ-97vzW4AAbcZj.jpg:large">
            <a:extLst>
              <a:ext uri="{FF2B5EF4-FFF2-40B4-BE49-F238E27FC236}">
                <a16:creationId xmlns:a16="http://schemas.microsoft.com/office/drawing/2014/main" id="{DFC86514-969E-4E7E-A870-513EB3B7A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3192550"/>
            <a:ext cx="15944850" cy="873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30790"/>
      </p:ext>
    </p:extLst>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Enhance lists renderings and inspect lifecycle hooks</a:t>
            </a:r>
          </a:p>
          <a:p>
            <a:endParaRPr lang="pl-PL" sz="6500" dirty="0"/>
          </a:p>
          <a:p>
            <a:endParaRPr lang="pl-PL" sz="6500" dirty="0"/>
          </a:p>
          <a:p>
            <a:r>
              <a:rPr lang="pl-PL" sz="4400" dirty="0"/>
              <a:t>source available: 05-list-renderings-and-hooks</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4</a:t>
            </a: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PureComponent</a:t>
            </a: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a:t>Special </a:t>
            </a:r>
            <a:r>
              <a:rPr lang="pl-PL" sz="11600" kern="0" dirty="0" err="1"/>
              <a:t>subtype</a:t>
            </a:r>
            <a:r>
              <a:rPr lang="pl-PL" sz="11600" kern="0" dirty="0"/>
              <a:t> of react.js component. Reduces number of </a:t>
            </a:r>
            <a:r>
              <a:rPr lang="pl-PL" sz="11600" kern="0" dirty="0">
                <a:solidFill>
                  <a:schemeClr val="accent1"/>
                </a:solidFill>
              </a:rPr>
              <a:t>wasted </a:t>
            </a:r>
            <a:r>
              <a:rPr lang="pl-PL" sz="11600" kern="0" dirty="0" err="1">
                <a:solidFill>
                  <a:schemeClr val="accent1"/>
                </a:solidFill>
              </a:rPr>
              <a:t>renderings</a:t>
            </a:r>
            <a:r>
              <a:rPr lang="pl-PL" sz="11600" kern="0" dirty="0"/>
              <a:t>.</a:t>
            </a:r>
            <a:endParaRPr lang="pl-PL" sz="5600" kern="0" dirty="0"/>
          </a:p>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5600" kern="0" dirty="0" err="1"/>
              <a:t>Functional</a:t>
            </a:r>
            <a:r>
              <a:rPr lang="pl-PL" sz="5600" kern="0" dirty="0"/>
              <a:t> </a:t>
            </a:r>
            <a:r>
              <a:rPr lang="pl-PL" sz="5600" kern="0" dirty="0" err="1"/>
              <a:t>components</a:t>
            </a:r>
            <a:r>
              <a:rPr lang="pl-PL" sz="5600" kern="0" dirty="0"/>
              <a:t> </a:t>
            </a:r>
            <a:r>
              <a:rPr lang="pl-PL" sz="5600" kern="0" dirty="0" err="1"/>
              <a:t>equivalent</a:t>
            </a:r>
            <a:r>
              <a:rPr lang="pl-PL" sz="5600" kern="0" dirty="0"/>
              <a:t>: </a:t>
            </a:r>
            <a:r>
              <a:rPr lang="pl-PL" sz="5600" kern="0" dirty="0" err="1">
                <a:solidFill>
                  <a:schemeClr val="accent1"/>
                </a:solidFill>
              </a:rPr>
              <a:t>React.memo</a:t>
            </a:r>
            <a:r>
              <a:rPr lang="pl-PL" sz="5600" kern="0" dirty="0"/>
              <a:t>(</a:t>
            </a:r>
            <a:r>
              <a:rPr lang="pl-PL" sz="5600" kern="0" dirty="0" err="1"/>
              <a:t>function</a:t>
            </a:r>
            <a:r>
              <a:rPr lang="pl-PL" sz="5600" kern="0" dirty="0"/>
              <a:t>(</a:t>
            </a:r>
            <a:r>
              <a:rPr lang="pl-PL" sz="5600" kern="0" dirty="0" err="1"/>
              <a:t>props</a:t>
            </a:r>
            <a:r>
              <a:rPr lang="pl-PL" sz="5600" kern="0" dirty="0"/>
              <a:t>))</a:t>
            </a: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5</a:t>
            </a:r>
          </a:p>
        </p:txBody>
      </p:sp>
    </p:spTree>
    <p:extLst>
      <p:ext uri="{BB962C8B-B14F-4D97-AF65-F5344CB8AC3E}">
        <p14:creationId xmlns:p14="http://schemas.microsoft.com/office/powerpoint/2010/main" val="2211778760"/>
      </p:ext>
    </p:extLst>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Optimize number of renderings by inheriting from React.PureComponent</a:t>
            </a:r>
          </a:p>
          <a:p>
            <a:endParaRPr lang="pl-PL" sz="6500" dirty="0"/>
          </a:p>
          <a:p>
            <a:endParaRPr lang="pl-PL" sz="6500" dirty="0"/>
          </a:p>
          <a:p>
            <a:r>
              <a:rPr lang="pl-PL" sz="4400" dirty="0"/>
              <a:t>source available: 06-pure-components</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6</a:t>
            </a: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94</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7800" kern="0" dirty="0" err="1"/>
              <a:t>During</a:t>
            </a:r>
            <a:r>
              <a:rPr lang="pl-PL" sz="7800" kern="0" dirty="0"/>
              <a:t> </a:t>
            </a:r>
            <a:r>
              <a:rPr lang="pl-PL" sz="7800" kern="0" dirty="0" err="1"/>
              <a:t>runtime</a:t>
            </a:r>
            <a:r>
              <a:rPr lang="pl-PL" sz="7800" kern="0" dirty="0"/>
              <a:t>, </a:t>
            </a:r>
            <a:r>
              <a:rPr lang="pl-PL" sz="7800" kern="0" dirty="0" err="1"/>
              <a:t>when</a:t>
            </a:r>
            <a:r>
              <a:rPr lang="pl-PL" sz="7800" kern="0" dirty="0"/>
              <a:t> </a:t>
            </a:r>
            <a:r>
              <a:rPr lang="pl-PL" sz="7800" kern="0" dirty="0" err="1"/>
              <a:t>exception</a:t>
            </a:r>
            <a:r>
              <a:rPr lang="pl-PL" sz="7800" kern="0" dirty="0"/>
              <a:t> </a:t>
            </a:r>
            <a:r>
              <a:rPr lang="pl-PL" sz="7800" kern="0" dirty="0" err="1"/>
              <a:t>happens</a:t>
            </a:r>
            <a:r>
              <a:rPr lang="pl-PL" sz="7800" kern="0" dirty="0"/>
              <a:t> </a:t>
            </a:r>
            <a:r>
              <a:rPr lang="pl-PL" sz="7800" kern="0" dirty="0" err="1"/>
              <a:t>within</a:t>
            </a:r>
            <a:r>
              <a:rPr lang="pl-PL" sz="7800" kern="0" dirty="0"/>
              <a:t> component </a:t>
            </a:r>
            <a:r>
              <a:rPr lang="pl-PL" sz="7800" kern="0" dirty="0" err="1"/>
              <a:t>code</a:t>
            </a:r>
            <a:r>
              <a:rPr lang="pl-PL" sz="7800" kern="0" dirty="0"/>
              <a:t> (</a:t>
            </a:r>
            <a:r>
              <a:rPr lang="pl-PL" sz="7800" kern="0" dirty="0" err="1"/>
              <a:t>either</a:t>
            </a:r>
            <a:r>
              <a:rPr lang="pl-PL" sz="7800" kern="0" dirty="0"/>
              <a:t> </a:t>
            </a:r>
            <a:r>
              <a:rPr lang="pl-PL" sz="7800" kern="0" dirty="0" err="1"/>
              <a:t>constructor</a:t>
            </a:r>
            <a:r>
              <a:rPr lang="pl-PL" sz="7800" kern="0" dirty="0"/>
              <a:t>, </a:t>
            </a:r>
            <a:r>
              <a:rPr lang="pl-PL" sz="7800" kern="0" dirty="0" err="1"/>
              <a:t>render</a:t>
            </a:r>
            <a:r>
              <a:rPr lang="pl-PL" sz="7800" kern="0" dirty="0"/>
              <a:t> </a:t>
            </a:r>
            <a:r>
              <a:rPr lang="pl-PL" sz="7800" kern="0" dirty="0" err="1"/>
              <a:t>method</a:t>
            </a:r>
            <a:r>
              <a:rPr lang="pl-PL" sz="7800" kern="0" dirty="0"/>
              <a:t> </a:t>
            </a:r>
            <a:r>
              <a:rPr lang="pl-PL" sz="7800" kern="0" dirty="0" err="1"/>
              <a:t>or</a:t>
            </a:r>
            <a:r>
              <a:rPr lang="pl-PL" sz="7800" kern="0" dirty="0"/>
              <a:t> </a:t>
            </a:r>
            <a:r>
              <a:rPr lang="pl-PL" sz="7800" kern="0" dirty="0" err="1"/>
              <a:t>lifecycle</a:t>
            </a:r>
            <a:r>
              <a:rPr lang="pl-PL" sz="7800" kern="0" dirty="0"/>
              <a:t> </a:t>
            </a:r>
            <a:r>
              <a:rPr lang="pl-PL" sz="7800" kern="0" dirty="0" err="1"/>
              <a:t>methods</a:t>
            </a:r>
            <a:r>
              <a:rPr lang="pl-PL" sz="7800" kern="0" dirty="0"/>
              <a:t>), the </a:t>
            </a:r>
            <a:r>
              <a:rPr lang="pl-PL" sz="7800" kern="0" dirty="0" err="1"/>
              <a:t>application</a:t>
            </a:r>
            <a:r>
              <a:rPr lang="pl-PL" sz="7800" kern="0" dirty="0"/>
              <a:t> </a:t>
            </a:r>
            <a:r>
              <a:rPr lang="pl-PL" sz="7800" kern="0" dirty="0" err="1"/>
              <a:t>will</a:t>
            </a:r>
            <a:r>
              <a:rPr lang="pl-PL" sz="7800" kern="0" dirty="0"/>
              <a:t> </a:t>
            </a:r>
            <a:r>
              <a:rPr lang="pl-PL" sz="7800" kern="0" dirty="0" err="1"/>
              <a:t>crash</a:t>
            </a:r>
            <a:r>
              <a:rPr lang="pl-PL" sz="7800" kern="0" dirty="0"/>
              <a:t> - the </a:t>
            </a:r>
            <a:r>
              <a:rPr lang="pl-PL" sz="7800" kern="0" dirty="0" err="1"/>
              <a:t>whole</a:t>
            </a:r>
            <a:r>
              <a:rPr lang="pl-PL" sz="7800" kern="0" dirty="0"/>
              <a:t> component </a:t>
            </a:r>
            <a:r>
              <a:rPr lang="pl-PL" sz="7800" kern="0" dirty="0" err="1"/>
              <a:t>tree</a:t>
            </a:r>
            <a:r>
              <a:rPr lang="pl-PL" sz="7800" kern="0" dirty="0"/>
              <a:t> </a:t>
            </a:r>
            <a:r>
              <a:rPr lang="pl-PL" sz="7800" kern="0" dirty="0" err="1">
                <a:solidFill>
                  <a:srgbClr val="FFC000"/>
                </a:solidFill>
              </a:rPr>
              <a:t>will</a:t>
            </a:r>
            <a:r>
              <a:rPr lang="pl-PL" sz="7800" kern="0" dirty="0">
                <a:solidFill>
                  <a:srgbClr val="FFC000"/>
                </a:solidFill>
              </a:rPr>
              <a:t> not be </a:t>
            </a:r>
            <a:r>
              <a:rPr lang="pl-PL" sz="7800" kern="0" dirty="0" err="1">
                <a:solidFill>
                  <a:srgbClr val="FFC000"/>
                </a:solidFill>
              </a:rPr>
              <a:t>rendered</a:t>
            </a:r>
            <a:r>
              <a:rPr lang="pl-PL" sz="7800" kern="0" dirty="0"/>
              <a:t>.</a:t>
            </a:r>
            <a:endParaRPr kumimoji="0" lang="pl-PL" sz="78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7</a:t>
            </a:r>
          </a:p>
        </p:txBody>
      </p:sp>
    </p:spTree>
    <p:extLst>
      <p:ext uri="{BB962C8B-B14F-4D97-AF65-F5344CB8AC3E}">
        <p14:creationId xmlns:p14="http://schemas.microsoft.com/office/powerpoint/2010/main" val="1066558221"/>
      </p:ext>
    </p:extLst>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95</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2000" kern="0" dirty="0"/>
              <a:t>We </a:t>
            </a:r>
            <a:r>
              <a:rPr lang="pl-PL" sz="12000" kern="0" dirty="0" err="1"/>
              <a:t>can</a:t>
            </a:r>
            <a:r>
              <a:rPr lang="pl-PL" sz="12000" kern="0" dirty="0"/>
              <a:t> </a:t>
            </a:r>
            <a:r>
              <a:rPr lang="pl-PL" sz="12000" kern="0" dirty="0" err="1"/>
              <a:t>catch</a:t>
            </a:r>
            <a:r>
              <a:rPr lang="pl-PL" sz="12000" kern="0" dirty="0"/>
              <a:t> </a:t>
            </a:r>
            <a:r>
              <a:rPr lang="pl-PL" sz="12000" kern="0" dirty="0" err="1"/>
              <a:t>those</a:t>
            </a:r>
            <a:r>
              <a:rPr lang="pl-PL" sz="12000" kern="0" dirty="0"/>
              <a:t> </a:t>
            </a:r>
            <a:r>
              <a:rPr lang="pl-PL" sz="12000" kern="0" dirty="0" err="1"/>
              <a:t>errors</a:t>
            </a:r>
            <a:r>
              <a:rPr lang="pl-PL" sz="12000" kern="0" dirty="0"/>
              <a:t> and </a:t>
            </a:r>
            <a:r>
              <a:rPr lang="pl-PL" sz="12000" kern="0" dirty="0" err="1"/>
              <a:t>render</a:t>
            </a:r>
            <a:r>
              <a:rPr lang="pl-PL" sz="12000" kern="0" dirty="0"/>
              <a:t> </a:t>
            </a:r>
            <a:r>
              <a:rPr lang="pl-PL" sz="12000" kern="0" dirty="0" err="1"/>
              <a:t>fallback</a:t>
            </a:r>
            <a:r>
              <a:rPr lang="pl-PL" sz="12000" kern="0" dirty="0"/>
              <a:t> </a:t>
            </a:r>
            <a:r>
              <a:rPr lang="pl-PL" sz="12000" kern="0" dirty="0" err="1"/>
              <a:t>ui</a:t>
            </a:r>
            <a:r>
              <a:rPr lang="pl-PL" sz="12000" kern="0" dirty="0"/>
              <a:t> </a:t>
            </a:r>
            <a:r>
              <a:rPr lang="pl-PL" sz="12000" kern="0" dirty="0" err="1"/>
              <a:t>instead</a:t>
            </a:r>
            <a:r>
              <a:rPr lang="pl-PL" sz="12000" kern="0" dirty="0"/>
              <a:t>.</a:t>
            </a:r>
            <a:endParaRPr kumimoji="0" lang="pl-PL" sz="120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8</a:t>
            </a:r>
          </a:p>
        </p:txBody>
      </p:sp>
    </p:spTree>
    <p:extLst>
      <p:ext uri="{BB962C8B-B14F-4D97-AF65-F5344CB8AC3E}">
        <p14:creationId xmlns:p14="http://schemas.microsoft.com/office/powerpoint/2010/main" val="3326472883"/>
      </p:ext>
    </p:extLst>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err="1"/>
              <a:t>componentDidCatch</a:t>
            </a:r>
            <a:r>
              <a:rPr lang="pl-PL" dirty="0"/>
              <a:t>(error, info)</a:t>
            </a:r>
          </a:p>
        </p:txBody>
      </p:sp>
      <p:sp>
        <p:nvSpPr>
          <p:cNvPr id="4" name="Text Placeholder 3"/>
          <p:cNvSpPr>
            <a:spLocks noGrp="1"/>
          </p:cNvSpPr>
          <p:nvPr>
            <p:ph type="body" sz="quarter" idx="11"/>
          </p:nvPr>
        </p:nvSpPr>
        <p:spPr>
          <a:xfrm>
            <a:off x="12624048" y="5180848"/>
            <a:ext cx="10083552" cy="1079500"/>
          </a:xfrm>
        </p:spPr>
        <p:txBody>
          <a:bodyPr/>
          <a:lstStyle/>
          <a:p>
            <a:r>
              <a:rPr lang="pl-PL" dirty="0" err="1"/>
              <a:t>static</a:t>
            </a:r>
            <a:r>
              <a:rPr lang="pl-PL" dirty="0"/>
              <a:t> </a:t>
            </a:r>
            <a:r>
              <a:rPr lang="pl-PL" dirty="0" err="1"/>
              <a:t>getDerivedStateFromError</a:t>
            </a:r>
            <a:r>
              <a:rPr lang="pl-PL" dirty="0"/>
              <a:t>(error)</a:t>
            </a:r>
          </a:p>
        </p:txBody>
      </p:sp>
      <p:sp>
        <p:nvSpPr>
          <p:cNvPr id="5" name="Text Placeholder 4"/>
          <p:cNvSpPr>
            <a:spLocks noGrp="1"/>
          </p:cNvSpPr>
          <p:nvPr>
            <p:ph type="body" sz="quarter" idx="12"/>
          </p:nvPr>
        </p:nvSpPr>
        <p:spPr>
          <a:xfrm>
            <a:off x="2398713" y="6693066"/>
            <a:ext cx="9001125" cy="1468166"/>
          </a:xfrm>
        </p:spPr>
        <p:txBody>
          <a:bodyPr/>
          <a:lstStyle/>
          <a:p>
            <a:pPr marL="685800" indent="-685800">
              <a:buFont typeface="Oswald Light" panose="02000303000000000000" pitchFamily="2" charset="-18"/>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commit</a:t>
            </a:r>
            <a:r>
              <a:rPr lang="pl-PL" sz="5200" dirty="0">
                <a:latin typeface="+mn-lt"/>
              </a:rPr>
              <a:t> </a:t>
            </a:r>
            <a:r>
              <a:rPr lang="pl-PL" sz="5200" dirty="0" err="1">
                <a:latin typeface="+mn-lt"/>
              </a:rPr>
              <a:t>phase</a:t>
            </a:r>
            <a:endParaRPr lang="pl-PL" sz="5200" dirty="0">
              <a:latin typeface="+mn-lt"/>
            </a:endParaRPr>
          </a:p>
          <a:p>
            <a:pPr marL="685800" indent="-685800">
              <a:buFont typeface="Oswald Light" panose="02000303000000000000" pitchFamily="2" charset="-18"/>
              <a:buChar char="*"/>
            </a:pPr>
            <a:r>
              <a:rPr lang="pl-PL" sz="5200" dirty="0" err="1">
                <a:latin typeface="+mn-lt"/>
              </a:rPr>
              <a:t>Side</a:t>
            </a:r>
            <a:r>
              <a:rPr lang="pl-PL" sz="5200" dirty="0">
                <a:latin typeface="+mn-lt"/>
              </a:rPr>
              <a:t> </a:t>
            </a:r>
            <a:r>
              <a:rPr lang="pl-PL" sz="5200" dirty="0" err="1">
                <a:latin typeface="+mn-lt"/>
              </a:rPr>
              <a:t>effects</a:t>
            </a:r>
            <a:r>
              <a:rPr lang="pl-PL" sz="5200" dirty="0">
                <a:latin typeface="+mn-lt"/>
              </a:rPr>
              <a:t> </a:t>
            </a:r>
            <a:r>
              <a:rPr lang="pl-PL" sz="5200" dirty="0" err="1">
                <a:latin typeface="+mn-lt"/>
              </a:rPr>
              <a:t>are</a:t>
            </a:r>
            <a:r>
              <a:rPr lang="pl-PL" sz="5200" dirty="0">
                <a:latin typeface="+mn-lt"/>
              </a:rPr>
              <a:t> </a:t>
            </a:r>
            <a:r>
              <a:rPr lang="pl-PL" sz="5200" dirty="0" err="1">
                <a:latin typeface="+mn-lt"/>
              </a:rPr>
              <a:t>allowed</a:t>
            </a:r>
            <a:endParaRPr lang="pl-PL" sz="5200" dirty="0">
              <a:latin typeface="+mn-lt"/>
            </a:endParaRPr>
          </a:p>
          <a:p>
            <a:pPr marL="685800" indent="-685800">
              <a:buFont typeface="Oswald Light" panose="02000303000000000000" pitchFamily="2" charset="-18"/>
              <a:buChar char="*"/>
            </a:pPr>
            <a:r>
              <a:rPr lang="pl-PL" sz="5200" dirty="0" err="1">
                <a:latin typeface="+mn-lt"/>
              </a:rPr>
              <a:t>Will</a:t>
            </a:r>
            <a:r>
              <a:rPr lang="pl-PL" sz="5200" dirty="0">
                <a:latin typeface="+mn-lt"/>
              </a:rPr>
              <a:t> not </a:t>
            </a:r>
            <a:r>
              <a:rPr lang="pl-PL" sz="5200" dirty="0" err="1">
                <a:latin typeface="+mn-lt"/>
              </a:rPr>
              <a:t>work</a:t>
            </a:r>
            <a:r>
              <a:rPr lang="pl-PL" sz="5200" dirty="0">
                <a:latin typeface="+mn-lt"/>
              </a:rPr>
              <a:t> with </a:t>
            </a:r>
            <a:r>
              <a:rPr lang="pl-PL" sz="5200" dirty="0" err="1">
                <a:latin typeface="+mn-lt"/>
              </a:rPr>
              <a:t>server-side</a:t>
            </a:r>
            <a:r>
              <a:rPr lang="pl-PL" sz="5200" dirty="0">
                <a:latin typeface="+mn-lt"/>
              </a:rPr>
              <a:t> rendering</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render</a:t>
            </a:r>
            <a:r>
              <a:rPr lang="pl-PL" sz="5200" dirty="0">
                <a:solidFill>
                  <a:srgbClr val="FFC000"/>
                </a:solidFill>
                <a:latin typeface="+mn-lt"/>
              </a:rPr>
              <a:t> </a:t>
            </a:r>
            <a:r>
              <a:rPr lang="pl-PL" sz="5200" dirty="0" err="1">
                <a:solidFill>
                  <a:schemeClr val="bg1"/>
                </a:solidFill>
                <a:latin typeface="+mn-lt"/>
              </a:rPr>
              <a:t>stage</a:t>
            </a:r>
            <a:endParaRPr lang="pl-PL" sz="5200" dirty="0">
              <a:solidFill>
                <a:schemeClr val="bg1"/>
              </a:solidFill>
              <a:latin typeface="+mn-lt"/>
            </a:endParaRPr>
          </a:p>
          <a:p>
            <a:pPr marL="857250" lvl="0" indent="-857250">
              <a:buFont typeface="Amatic SC" pitchFamily="2" charset="0"/>
              <a:buChar char="*"/>
            </a:pPr>
            <a:r>
              <a:rPr lang="pl-PL" sz="5200" dirty="0" err="1">
                <a:solidFill>
                  <a:schemeClr val="bg1"/>
                </a:solidFill>
                <a:latin typeface="+mn-lt"/>
              </a:rPr>
              <a:t>State</a:t>
            </a:r>
            <a:r>
              <a:rPr lang="pl-PL" sz="5200" dirty="0">
                <a:solidFill>
                  <a:schemeClr val="bg1"/>
                </a:solidFill>
                <a:latin typeface="+mn-lt"/>
              </a:rPr>
              <a:t> </a:t>
            </a:r>
            <a:r>
              <a:rPr lang="pl-PL" sz="5200" dirty="0" err="1">
                <a:solidFill>
                  <a:schemeClr val="bg1"/>
                </a:solidFill>
                <a:latin typeface="+mn-lt"/>
              </a:rPr>
              <a:t>changes</a:t>
            </a:r>
            <a:r>
              <a:rPr lang="pl-PL" sz="5200" dirty="0">
                <a:solidFill>
                  <a:schemeClr val="bg1"/>
                </a:solidFill>
                <a:latin typeface="+mn-lt"/>
              </a:rPr>
              <a:t> </a:t>
            </a:r>
            <a:r>
              <a:rPr lang="pl-PL" sz="5200" dirty="0" err="1">
                <a:solidFill>
                  <a:schemeClr val="bg1"/>
                </a:solidFill>
                <a:latin typeface="+mn-lt"/>
              </a:rPr>
              <a:t>affecting</a:t>
            </a:r>
            <a:r>
              <a:rPr lang="pl-PL" sz="5200" dirty="0">
                <a:solidFill>
                  <a:schemeClr val="bg1"/>
                </a:solidFill>
                <a:latin typeface="+mn-lt"/>
              </a:rPr>
              <a:t> the </a:t>
            </a:r>
            <a:r>
              <a:rPr lang="pl-PL" sz="5200" dirty="0" err="1">
                <a:solidFill>
                  <a:schemeClr val="bg1"/>
                </a:solidFill>
                <a:latin typeface="+mn-lt"/>
              </a:rPr>
              <a:t>render</a:t>
            </a:r>
            <a:r>
              <a:rPr lang="pl-PL" sz="5200" dirty="0">
                <a:solidFill>
                  <a:schemeClr val="bg1"/>
                </a:solidFill>
                <a:latin typeface="+mn-lt"/>
              </a:rPr>
              <a:t> </a:t>
            </a:r>
            <a:r>
              <a:rPr lang="pl-PL" sz="5200" dirty="0" err="1">
                <a:solidFill>
                  <a:schemeClr val="bg1"/>
                </a:solidFill>
                <a:latin typeface="+mn-lt"/>
              </a:rPr>
              <a:t>phase</a:t>
            </a:r>
            <a:r>
              <a:rPr lang="pl-PL" sz="5200" dirty="0">
                <a:solidFill>
                  <a:schemeClr val="bg1"/>
                </a:solidFill>
                <a:latin typeface="+mn-lt"/>
              </a:rPr>
              <a:t> </a:t>
            </a:r>
            <a:r>
              <a:rPr lang="pl-PL" sz="5200" u="sng" dirty="0" err="1">
                <a:solidFill>
                  <a:schemeClr val="bg1"/>
                </a:solidFill>
                <a:latin typeface="+mn-lt"/>
              </a:rPr>
              <a:t>should</a:t>
            </a:r>
            <a:r>
              <a:rPr lang="pl-PL" sz="5200" dirty="0">
                <a:solidFill>
                  <a:schemeClr val="bg1"/>
                </a:solidFill>
                <a:latin typeface="+mn-lt"/>
              </a:rPr>
              <a:t> be </a:t>
            </a:r>
            <a:r>
              <a:rPr lang="pl-PL" sz="5200" dirty="0" err="1">
                <a:solidFill>
                  <a:schemeClr val="bg1"/>
                </a:solidFill>
                <a:latin typeface="+mn-lt"/>
              </a:rPr>
              <a:t>placed</a:t>
            </a:r>
            <a:r>
              <a:rPr lang="pl-PL" sz="5200" dirty="0">
                <a:solidFill>
                  <a:schemeClr val="bg1"/>
                </a:solidFill>
                <a:latin typeface="+mn-lt"/>
              </a:rPr>
              <a:t> </a:t>
            </a:r>
            <a:r>
              <a:rPr lang="pl-PL" sz="5200" dirty="0" err="1">
                <a:solidFill>
                  <a:schemeClr val="bg1"/>
                </a:solidFill>
                <a:latin typeface="+mn-lt"/>
              </a:rPr>
              <a:t>here</a:t>
            </a:r>
            <a:endParaRPr lang="pl-PL" sz="5200" dirty="0">
              <a:solidFill>
                <a:srgbClr val="FFC000"/>
              </a:solidFill>
              <a:latin typeface="+mn-lt"/>
            </a:endParaRPr>
          </a:p>
        </p:txBody>
      </p:sp>
      <p:sp>
        <p:nvSpPr>
          <p:cNvPr id="7" name="Text Placeholder 6"/>
          <p:cNvSpPr>
            <a:spLocks noGrp="1"/>
          </p:cNvSpPr>
          <p:nvPr>
            <p:ph type="body" sz="quarter" idx="14"/>
          </p:nvPr>
        </p:nvSpPr>
        <p:spPr/>
        <p:txBody>
          <a:bodyPr/>
          <a:lstStyle/>
          <a:p>
            <a:r>
              <a:rPr lang="pl-PL" sz="15000" dirty="0" err="1">
                <a:latin typeface="Sketch Gothic" panose="02000506040000020004" pitchFamily="50" charset="0"/>
              </a:rPr>
              <a:t>Additional</a:t>
            </a:r>
            <a:r>
              <a:rPr lang="pl-PL" sz="15000" dirty="0">
                <a:latin typeface="Sketch Gothic" panose="02000506040000020004" pitchFamily="50" charset="0"/>
              </a:rPr>
              <a:t> </a:t>
            </a:r>
            <a:r>
              <a:rPr lang="pl-PL" sz="15000" dirty="0" err="1">
                <a:latin typeface="Sketch Gothic" panose="02000506040000020004" pitchFamily="50" charset="0"/>
              </a:rPr>
              <a:t>hooks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96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dirty="0">
                <a:latin typeface="Sketch Gothic" panose="02000506040000020004" pitchFamily="50" charset="0"/>
              </a:rPr>
              <a:t>react.js </a:t>
            </a:r>
            <a:r>
              <a:rPr lang="pl-PL" dirty="0" err="1">
                <a:latin typeface="Sketch Gothic" panose="02000506040000020004" pitchFamily="50" charset="0"/>
              </a:rPr>
              <a:t>more</a:t>
            </a:r>
            <a:r>
              <a:rPr lang="pl-PL" dirty="0">
                <a:latin typeface="Sketch Gothic" panose="02000506040000020004" pitchFamily="50" charset="0"/>
              </a:rPr>
              <a:t> </a:t>
            </a:r>
            <a:r>
              <a:rPr lang="pl-PL" dirty="0" err="1">
                <a:latin typeface="Sketch Gothic" panose="02000506040000020004" pitchFamily="50" charset="0"/>
              </a:rPr>
              <a:t>advanced</a:t>
            </a:r>
            <a:r>
              <a:rPr lang="pl-PL" dirty="0">
                <a:latin typeface="Sketch Gothic" panose="02000506040000020004" pitchFamily="50" charset="0"/>
              </a:rPr>
              <a:t> </a:t>
            </a:r>
            <a:r>
              <a:rPr lang="pl-PL" dirty="0" err="1">
                <a:latin typeface="Sketch Gothic" panose="02000506040000020004" pitchFamily="50" charset="0"/>
              </a:rPr>
              <a:t>concepts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Tree>
    <p:extLst>
      <p:ext uri="{BB962C8B-B14F-4D97-AF65-F5344CB8AC3E}">
        <p14:creationId xmlns:p14="http://schemas.microsoft.com/office/powerpoint/2010/main" val="372142484"/>
      </p:ext>
    </p:extLst>
  </p:cSld>
  <p:clrMapOvr>
    <a:masterClrMapping/>
  </p:clrMapOvr>
  <p:transition spd="med">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err="1"/>
              <a:t>Sample</a:t>
            </a:r>
            <a:r>
              <a:rPr lang="pl-PL" sz="6500" dirty="0"/>
              <a:t> error </a:t>
            </a:r>
            <a:r>
              <a:rPr lang="pl-PL" sz="6500" dirty="0" err="1"/>
              <a:t>handling</a:t>
            </a:r>
            <a:r>
              <a:rPr lang="pl-PL" sz="6500" dirty="0"/>
              <a:t> for </a:t>
            </a:r>
            <a:r>
              <a:rPr lang="pl-PL" sz="6500" dirty="0" err="1"/>
              <a:t>runtime</a:t>
            </a:r>
            <a:r>
              <a:rPr lang="pl-PL" sz="6500" dirty="0"/>
              <a:t> </a:t>
            </a:r>
            <a:r>
              <a:rPr lang="pl-PL" sz="6500" dirty="0" err="1"/>
              <a:t>exceptions</a:t>
            </a:r>
            <a:endParaRPr lang="pl-PL" sz="6500" dirty="0"/>
          </a:p>
          <a:p>
            <a:endParaRPr lang="pl-PL" sz="6500" dirty="0"/>
          </a:p>
          <a:p>
            <a:endParaRPr lang="pl-PL" sz="6500" dirty="0"/>
          </a:p>
          <a:p>
            <a:r>
              <a:rPr lang="pl-PL" sz="4400" dirty="0"/>
              <a:t>source available: 07-error-handling</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10</a:t>
            </a:r>
          </a:p>
        </p:txBody>
      </p:sp>
    </p:spTree>
    <p:extLst>
      <p:ext uri="{BB962C8B-B14F-4D97-AF65-F5344CB8AC3E}">
        <p14:creationId xmlns:p14="http://schemas.microsoft.com/office/powerpoint/2010/main" val="369822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942384"/>
            <a:ext cx="21602400" cy="8208912"/>
          </a:xfrm>
        </p:spPr>
        <p:txBody>
          <a:bodyPr/>
          <a:lstStyle/>
          <a:p>
            <a:r>
              <a:rPr lang="pl-PL" sz="12000" dirty="0"/>
              <a:t>Redux is a library that brings </a:t>
            </a:r>
            <a:r>
              <a:rPr lang="pl-PL" sz="12000" b="1" dirty="0">
                <a:solidFill>
                  <a:schemeClr val="accent1"/>
                </a:solidFill>
              </a:rPr>
              <a:t>state management </a:t>
            </a:r>
            <a:r>
              <a:rPr lang="pl-PL" sz="12000" dirty="0"/>
              <a:t>to another level.</a:t>
            </a:r>
          </a:p>
          <a:p>
            <a:endParaRPr lang="pl-PL" sz="12000" dirty="0"/>
          </a:p>
          <a:p>
            <a:r>
              <a:rPr lang="pl-PL" sz="6500" dirty="0"/>
              <a:t>It was strongly inspired by </a:t>
            </a:r>
            <a:r>
              <a:rPr lang="pl-PL" sz="6500" dirty="0">
                <a:solidFill>
                  <a:schemeClr val="accent1"/>
                </a:solidFill>
              </a:rPr>
              <a:t>FLUX</a:t>
            </a:r>
            <a:r>
              <a:rPr lang="pl-PL" sz="6500" dirty="0"/>
              <a:t> architecture.</a:t>
            </a:r>
          </a:p>
        </p:txBody>
      </p:sp>
      <p:sp>
        <p:nvSpPr>
          <p:cNvPr id="3" name="Title 2"/>
          <p:cNvSpPr>
            <a:spLocks noGrp="1"/>
          </p:cNvSpPr>
          <p:nvPr>
            <p:ph type="title"/>
          </p:nvPr>
        </p:nvSpPr>
        <p:spPr/>
        <p:txBody>
          <a:bodyPr/>
          <a:lstStyle/>
          <a:p>
            <a:r>
              <a:rPr lang="pl-PL" dirty="0">
                <a:latin typeface="Sketch Gothic" panose="02000506040000020004" pitchFamily="50" charset="0"/>
              </a:rPr>
              <a:t>App state management with redux</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98</a:t>
            </a:fld>
            <a:endParaRPr lang="en-US" dirty="0"/>
          </a:p>
        </p:txBody>
      </p:sp>
    </p:spTree>
    <p:extLst>
      <p:ext uri="{BB962C8B-B14F-4D97-AF65-F5344CB8AC3E}">
        <p14:creationId xmlns:p14="http://schemas.microsoft.com/office/powerpoint/2010/main" val="2444574877"/>
      </p:ext>
    </p:extLst>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pPr lvl="0" algn="l">
              <a:spcBef>
                <a:spcPts val="3500"/>
              </a:spcBef>
            </a:pPr>
            <a:r>
              <a:rPr lang="pl-PL" sz="3600" dirty="0">
                <a:solidFill>
                  <a:schemeClr val="accent3"/>
                </a:solidFill>
                <a:latin typeface="+mn-lt"/>
              </a:rPr>
              <a:t>The only source of state updates; contains a type and often additional context</a:t>
            </a:r>
          </a:p>
        </p:txBody>
      </p:sp>
      <p:sp>
        <p:nvSpPr>
          <p:cNvPr id="12" name="Text Placeholder 11"/>
          <p:cNvSpPr>
            <a:spLocks noGrp="1"/>
          </p:cNvSpPr>
          <p:nvPr>
            <p:ph type="body" sz="quarter" idx="16"/>
          </p:nvPr>
        </p:nvSpPr>
        <p:spPr>
          <a:xfrm>
            <a:off x="7331460" y="8936062"/>
            <a:ext cx="4320480" cy="2016224"/>
          </a:xfrm>
        </p:spPr>
        <p:txBody>
          <a:bodyPr/>
          <a:lstStyle/>
          <a:p>
            <a:pPr lvl="0" algn="l"/>
            <a:r>
              <a:rPr lang="pl-PL" sz="3600" dirty="0"/>
              <a:t>Routes particular actions to registered stores (via </a:t>
            </a:r>
            <a:r>
              <a:rPr lang="pl-PL" sz="3600" dirty="0">
                <a:solidFill>
                  <a:schemeClr val="accent4"/>
                </a:solidFill>
              </a:rPr>
              <a:t>reducers</a:t>
            </a:r>
            <a:r>
              <a:rPr lang="pl-PL" sz="3600" dirty="0"/>
              <a:t>)</a:t>
            </a:r>
          </a:p>
        </p:txBody>
      </p:sp>
      <p:sp>
        <p:nvSpPr>
          <p:cNvPr id="13" name="Text Placeholder 12"/>
          <p:cNvSpPr>
            <a:spLocks noGrp="1"/>
          </p:cNvSpPr>
          <p:nvPr>
            <p:ph type="body" sz="quarter" idx="18"/>
          </p:nvPr>
        </p:nvSpPr>
        <p:spPr/>
        <p:txBody>
          <a:bodyPr/>
          <a:lstStyle/>
          <a:p>
            <a:pPr lvl="0" algn="l"/>
            <a:r>
              <a:rPr lang="pl-PL" sz="3600" dirty="0"/>
              <a:t>Stores the state tree of the whole application</a:t>
            </a:r>
          </a:p>
        </p:txBody>
      </p:sp>
      <p:sp>
        <p:nvSpPr>
          <p:cNvPr id="14" name="Text Placeholder 13"/>
          <p:cNvSpPr>
            <a:spLocks noGrp="1"/>
          </p:cNvSpPr>
          <p:nvPr>
            <p:ph type="body" sz="quarter" idx="20"/>
          </p:nvPr>
        </p:nvSpPr>
        <p:spPr/>
        <p:txBody>
          <a:bodyPr/>
          <a:lstStyle/>
          <a:p>
            <a:pPr lvl="0" algn="l"/>
            <a:r>
              <a:rPr lang="pl-PL" sz="3600" dirty="0"/>
              <a:t>Rendered based on the store (state) updates; can trigger actions too</a:t>
            </a:r>
          </a:p>
        </p:txBody>
      </p:sp>
      <p:sp>
        <p:nvSpPr>
          <p:cNvPr id="24" name="Text Placeholder 23"/>
          <p:cNvSpPr>
            <a:spLocks noGrp="1"/>
          </p:cNvSpPr>
          <p:nvPr>
            <p:ph type="body" sz="quarter" idx="21"/>
          </p:nvPr>
        </p:nvSpPr>
        <p:spPr/>
        <p:txBody>
          <a:bodyPr/>
          <a:lstStyle/>
          <a:p>
            <a:pPr lvl="0">
              <a:lnSpc>
                <a:spcPct val="100000"/>
              </a:lnSpc>
              <a:spcBef>
                <a:spcPts val="3500"/>
              </a:spcBef>
            </a:pPr>
            <a:r>
              <a:rPr lang="pl-PL" sz="8000" b="1" dirty="0">
                <a:solidFill>
                  <a:srgbClr val="000000"/>
                </a:solidFill>
                <a:latin typeface="Amatic SC Regular" pitchFamily="2" charset="0"/>
              </a:rPr>
              <a:t>Action</a:t>
            </a:r>
          </a:p>
        </p:txBody>
      </p:sp>
      <p:sp>
        <p:nvSpPr>
          <p:cNvPr id="25" name="Text Placeholder 24"/>
          <p:cNvSpPr>
            <a:spLocks noGrp="1"/>
          </p:cNvSpPr>
          <p:nvPr>
            <p:ph type="body" sz="quarter" idx="22"/>
          </p:nvPr>
        </p:nvSpPr>
        <p:spPr/>
        <p:txBody>
          <a:bodyPr/>
          <a:lstStyle/>
          <a:p>
            <a:pPr lvl="0">
              <a:lnSpc>
                <a:spcPct val="100000"/>
              </a:lnSpc>
              <a:spcBef>
                <a:spcPts val="3500"/>
              </a:spcBef>
            </a:pPr>
            <a:r>
              <a:rPr lang="pl-PL" sz="8000" b="1" dirty="0">
                <a:latin typeface="Amatic SC Regular" pitchFamily="2" charset="0"/>
              </a:rPr>
              <a:t>Dispatcher</a:t>
            </a:r>
          </a:p>
        </p:txBody>
      </p:sp>
      <p:sp>
        <p:nvSpPr>
          <p:cNvPr id="26" name="Text Placeholder 25"/>
          <p:cNvSpPr>
            <a:spLocks noGrp="1"/>
          </p:cNvSpPr>
          <p:nvPr>
            <p:ph type="body" sz="quarter" idx="23"/>
          </p:nvPr>
        </p:nvSpPr>
        <p:spPr/>
        <p:txBody>
          <a:bodyPr/>
          <a:lstStyle/>
          <a:p>
            <a:pPr lvl="0">
              <a:lnSpc>
                <a:spcPct val="100000"/>
              </a:lnSpc>
              <a:spcBef>
                <a:spcPts val="3500"/>
              </a:spcBef>
            </a:pPr>
            <a:r>
              <a:rPr lang="pl-PL" sz="8000" b="1" dirty="0">
                <a:solidFill>
                  <a:srgbClr val="FFFFFF"/>
                </a:solidFill>
                <a:latin typeface="Amatic SC Regular" pitchFamily="2" charset="0"/>
              </a:rPr>
              <a:t>View</a:t>
            </a:r>
          </a:p>
        </p:txBody>
      </p:sp>
      <p:sp>
        <p:nvSpPr>
          <p:cNvPr id="27" name="Text Placeholder 26"/>
          <p:cNvSpPr>
            <a:spLocks noGrp="1"/>
          </p:cNvSpPr>
          <p:nvPr>
            <p:ph type="body" sz="quarter" idx="24"/>
          </p:nvPr>
        </p:nvSpPr>
        <p:spPr/>
        <p:txBody>
          <a:bodyPr/>
          <a:lstStyle/>
          <a:p>
            <a:pPr lvl="0">
              <a:lnSpc>
                <a:spcPct val="100000"/>
              </a:lnSpc>
              <a:spcBef>
                <a:spcPts val="3500"/>
              </a:spcBef>
            </a:pPr>
            <a:r>
              <a:rPr lang="pl-PL" sz="8000" b="1" dirty="0">
                <a:solidFill>
                  <a:srgbClr val="FFFFFF"/>
                </a:solidFill>
                <a:latin typeface="Amatic SC Regular" pitchFamily="2" charset="0"/>
              </a:rPr>
              <a:t>Store</a:t>
            </a:r>
          </a:p>
        </p:txBody>
      </p:sp>
      <p:sp>
        <p:nvSpPr>
          <p:cNvPr id="15" name="Footer Placeholder 14"/>
          <p:cNvSpPr>
            <a:spLocks noGrp="1"/>
          </p:cNvSpPr>
          <p:nvPr>
            <p:ph type="ftr" sz="quarter" idx="3"/>
          </p:nvPr>
        </p:nvSpPr>
        <p:spPr/>
        <p:txBody>
          <a:bodyPr/>
          <a:lstStyle/>
          <a:p>
            <a:r>
              <a:rPr lang="en-US"/>
              <a:t>JIT Frontend Bootcamp  |  Karol Kowalczuk, Łukasz Wiśniewski</a:t>
            </a:r>
            <a:endParaRPr lang="en-US" dirty="0"/>
          </a:p>
        </p:txBody>
      </p:sp>
      <p:sp>
        <p:nvSpPr>
          <p:cNvPr id="16" name="Date Placeholder 15"/>
          <p:cNvSpPr>
            <a:spLocks noGrp="1"/>
          </p:cNvSpPr>
          <p:nvPr>
            <p:ph type="dt" sz="half" idx="2"/>
          </p:nvPr>
        </p:nvSpPr>
        <p:spPr/>
        <p:txBody>
          <a:bodyPr/>
          <a:lstStyle/>
          <a:p>
            <a:r>
              <a:rPr lang="pl-PL"/>
              <a:t>January 2018</a:t>
            </a:r>
            <a:endParaRPr lang="en-US" dirty="0"/>
          </a:p>
        </p:txBody>
      </p:sp>
      <p:sp>
        <p:nvSpPr>
          <p:cNvPr id="17" name="Slide Number Placeholder 16"/>
          <p:cNvSpPr>
            <a:spLocks noGrp="1"/>
          </p:cNvSpPr>
          <p:nvPr>
            <p:ph type="sldNum" sz="quarter" idx="4"/>
          </p:nvPr>
        </p:nvSpPr>
        <p:spPr/>
        <p:txBody>
          <a:bodyPr/>
          <a:lstStyle/>
          <a:p>
            <a:fld id="{8E1C36C4-E9D3-A641-AE45-47024B03D7E5}" type="slidenum">
              <a:rPr lang="en-US" smtClean="0"/>
              <a:pPr/>
              <a:t>99</a:t>
            </a:fld>
            <a:endParaRPr lang="en-US" dirty="0"/>
          </a:p>
        </p:txBody>
      </p:sp>
      <p:sp>
        <p:nvSpPr>
          <p:cNvPr id="30"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3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394858486"/>
      </p:ext>
    </p:extLst>
  </p:cSld>
  <p:clrMapOvr>
    <a:masterClrMapping/>
  </p:clrMapOvr>
  <p:transition spd="med">
    <p:fade thruBlk="1"/>
  </p:transition>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1204</TotalTime>
  <Words>5603</Words>
  <Application>Microsoft Office PowerPoint</Application>
  <PresentationFormat>Custom</PresentationFormat>
  <Paragraphs>1330</Paragraphs>
  <Slides>115</Slides>
  <Notes>115</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115</vt:i4>
      </vt:variant>
    </vt:vector>
  </HeadingPairs>
  <TitlesOfParts>
    <vt:vector size="134" baseType="lpstr">
      <vt:lpstr>Amatic</vt:lpstr>
      <vt:lpstr>Amatic SC</vt:lpstr>
      <vt:lpstr>Amatic SC Bold</vt:lpstr>
      <vt:lpstr>Amatic SC Regular</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1_No Heading Pages</vt:lpstr>
      <vt:lpstr>1_Heading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ecosystem tools</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JavaScript ecosystem tools</vt:lpstr>
      <vt:lpstr>JavaScript ecosystem tools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PowerPoint Presentation</vt:lpstr>
      <vt:lpstr>react.js more advanced concepts</vt:lpstr>
      <vt:lpstr>App state management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Unknown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105</cp:revision>
  <cp:lastPrinted>2018-01-13T00:24:45Z</cp:lastPrinted>
  <dcterms:created xsi:type="dcterms:W3CDTF">2018-01-10T19:05:31Z</dcterms:created>
  <dcterms:modified xsi:type="dcterms:W3CDTF">2018-10-26T13:21:43Z</dcterms:modified>
</cp:coreProperties>
</file>